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2"/>
  </p:notesMasterIdLst>
  <p:handoutMasterIdLst>
    <p:handoutMasterId r:id="rId23"/>
  </p:handoutMasterIdLst>
  <p:sldIdLst>
    <p:sldId id="484" r:id="rId4"/>
    <p:sldId id="658" r:id="rId5"/>
    <p:sldId id="660" r:id="rId6"/>
    <p:sldId id="662" r:id="rId7"/>
    <p:sldId id="663" r:id="rId8"/>
    <p:sldId id="664" r:id="rId9"/>
    <p:sldId id="665" r:id="rId10"/>
    <p:sldId id="666" r:id="rId11"/>
    <p:sldId id="667" r:id="rId12"/>
    <p:sldId id="668" r:id="rId13"/>
    <p:sldId id="669" r:id="rId14"/>
    <p:sldId id="670" r:id="rId15"/>
    <p:sldId id="674" r:id="rId16"/>
    <p:sldId id="675" r:id="rId17"/>
    <p:sldId id="676" r:id="rId18"/>
    <p:sldId id="672" r:id="rId19"/>
    <p:sldId id="671" r:id="rId20"/>
    <p:sldId id="673" r:id="rId21"/>
  </p:sldIdLst>
  <p:sldSz cx="9144000" cy="6858000" type="screen4x3"/>
  <p:notesSz cx="6858000" cy="9144000"/>
  <p:custDataLst>
    <p:tags r:id="rId27"/>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107" d="100"/>
          <a:sy n="107" d="100"/>
        </p:scale>
        <p:origin x="1326" y="108"/>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68.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notesMaster" Target="notesMasters/notes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image" Target="../media/image14.png"/><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image" Target="../media/image15.png"/><Relationship Id="rId2" Type="http://schemas.openxmlformats.org/officeDocument/2006/relationships/tags" Target="../tags/tag15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9.xml"/><Relationship Id="rId2" Type="http://schemas.openxmlformats.org/officeDocument/2006/relationships/image" Target="../media/image16.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0.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1.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2.xml"/><Relationship Id="rId2" Type="http://schemas.openxmlformats.org/officeDocument/2006/relationships/image" Target="../media/image19.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5.xml"/><Relationship Id="rId2" Type="http://schemas.openxmlformats.org/officeDocument/2006/relationships/image" Target="../media/image20.pn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7.xml"/><Relationship Id="rId1" Type="http://schemas.openxmlformats.org/officeDocument/2006/relationships/tags" Target="../tags/tag166.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image" Target="../media/image5.png"/><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image" Target="../media/image6.png"/><Relationship Id="rId2" Type="http://schemas.openxmlformats.org/officeDocument/2006/relationships/tags" Target="../tags/tag140.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5.xml"/><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image" Target="../media/image12.png"/><Relationship Id="rId3" Type="http://schemas.openxmlformats.org/officeDocument/2006/relationships/tags" Target="../tags/tag146.xml"/><Relationship Id="rId2" Type="http://schemas.openxmlformats.org/officeDocument/2006/relationships/image" Target="../media/image11.pn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1.xml"/><Relationship Id="rId3" Type="http://schemas.openxmlformats.org/officeDocument/2006/relationships/image" Target="../media/image13.png"/><Relationship Id="rId2" Type="http://schemas.openxmlformats.org/officeDocument/2006/relationships/tags" Target="../tags/tag150.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25521"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单元6</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纯电容交流电路</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4"/>
          <p:cNvSpPr txBox="1">
            <a:spLocks noChangeArrowheads="1"/>
          </p:cNvSpPr>
          <p:nvPr>
            <p:custDataLst>
              <p:tags r:id="rId2"/>
            </p:custDataLst>
          </p:nvPr>
        </p:nvSpPr>
        <p:spPr bwMode="auto">
          <a:xfrm>
            <a:off x="425450" y="1420413"/>
            <a:ext cx="6415087"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平均功率</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文本框 8"/>
          <p:cNvSpPr txBox="1">
            <a:spLocks noChangeArrowheads="1"/>
          </p:cNvSpPr>
          <p:nvPr>
            <p:custDataLst>
              <p:tags r:id="rId3"/>
            </p:custDataLst>
          </p:nvPr>
        </p:nvSpPr>
        <p:spPr bwMode="auto">
          <a:xfrm>
            <a:off x="627758" y="1887484"/>
            <a:ext cx="784860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电容元件在一个完整周期内瞬时功率的平均 值，称为平均功率，用Ｐ表示，则有</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 name="图片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020" y="3037972"/>
            <a:ext cx="3336925" cy="646112"/>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1" name="文本框 6"/>
          <p:cNvSpPr txBox="1">
            <a:spLocks noChangeArrowheads="1"/>
          </p:cNvSpPr>
          <p:nvPr>
            <p:custDataLst>
              <p:tags r:id="rId5"/>
            </p:custDataLst>
          </p:nvPr>
        </p:nvSpPr>
        <p:spPr bwMode="auto">
          <a:xfrm>
            <a:off x="684213" y="3881438"/>
            <a:ext cx="799147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式子表明，</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纯电容日光灯电路的安装与设计中，在一个完整的周期内，电容上的平均功率为零。</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也就是说，电容元件上的功率与电感元件一样，在半个周期内，电容在吸收电源功率，在储存能量；在另半个周期内，电容在向电源返还功率，释放已储存的能量。在整个周期中，电容不消耗能量，它只是在与电源进行能量的交换。 </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4" name="文本框 23"/>
          <p:cNvSpPr txBox="1"/>
          <p:nvPr/>
        </p:nvSpPr>
        <p:spPr>
          <a:xfrm>
            <a:off x="82550" y="829310"/>
            <a:ext cx="5885815" cy="460375"/>
          </a:xfrm>
          <a:prstGeom prst="rect">
            <a:avLst/>
          </a:prstGeom>
          <a:noFill/>
        </p:spPr>
        <p:txBody>
          <a:bodyPr wrap="square" rtlCol="0" anchor="t">
            <a:spAutoFit/>
          </a:bodyPr>
          <a:lstStyle/>
          <a:p>
            <a:pPr>
              <a:spcBef>
                <a:spcPct val="50000"/>
              </a:spcBef>
            </a:pPr>
            <a:r>
              <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三、功率</a:t>
            </a:r>
            <a:endPar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内容占位符 2"/>
          <p:cNvSpPr txBox="1">
            <a:spLocks noChangeArrowheads="1"/>
          </p:cNvSpPr>
          <p:nvPr>
            <p:custDataLst>
              <p:tags r:id="rId2"/>
            </p:custDataLst>
          </p:nvPr>
        </p:nvSpPr>
        <p:spPr bwMode="auto">
          <a:xfrm>
            <a:off x="502476" y="1453677"/>
            <a:ext cx="8198326"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8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无功功率</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为了衡量电容元件与电源之间能量交换的能力大小，常用瞬时功率的最大值来表示，并把它称为电容元件的无功功率，与电感一样，也用</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Q</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表示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091" y="3582721"/>
            <a:ext cx="2027238" cy="66675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0" name="文本框 6"/>
          <p:cNvSpPr txBox="1">
            <a:spLocks noChangeArrowheads="1"/>
          </p:cNvSpPr>
          <p:nvPr>
            <p:custDataLst>
              <p:tags r:id="rId4"/>
            </p:custDataLst>
          </p:nvPr>
        </p:nvSpPr>
        <p:spPr bwMode="auto">
          <a:xfrm>
            <a:off x="755650" y="4309826"/>
            <a:ext cx="763270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与日光灯电路的安装与设计中的电感元件相比，一般规定电容元件的 Ｑ 为负值，其大小是瞬时功率的幅值。 </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4" name="文本框 23"/>
          <p:cNvSpPr txBox="1"/>
          <p:nvPr/>
        </p:nvSpPr>
        <p:spPr>
          <a:xfrm>
            <a:off x="82550" y="829310"/>
            <a:ext cx="5885815" cy="460375"/>
          </a:xfrm>
          <a:prstGeom prst="rect">
            <a:avLst/>
          </a:prstGeom>
          <a:noFill/>
        </p:spPr>
        <p:txBody>
          <a:bodyPr wrap="square" rtlCol="0" anchor="t">
            <a:spAutoFit/>
          </a:bodyPr>
          <a:lstStyle/>
          <a:p>
            <a:pPr>
              <a:spcBef>
                <a:spcPct val="50000"/>
              </a:spcBef>
            </a:pPr>
            <a:r>
              <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三、功率</a:t>
            </a:r>
            <a:endPar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内容占位符 2"/>
          <p:cNvSpPr txBox="1">
            <a:spLocks noRot="1" noChangeAspect="1" noMove="1" noResize="1" noEditPoints="1" noAdjustHandles="1" noChangeArrowheads="1" noChangeShapeType="1" noTextEdit="1"/>
          </p:cNvSpPr>
          <p:nvPr/>
        </p:nvSpPr>
        <p:spPr bwMode="auto">
          <a:xfrm>
            <a:off x="468313" y="1386206"/>
            <a:ext cx="8229600" cy="1143000"/>
          </a:xfrm>
          <a:prstGeom prst="rect">
            <a:avLst/>
          </a:prstGeom>
          <a:blipFill>
            <a:blip r:embed="rId2"/>
            <a:stretch>
              <a:fillRect l="-667" t="-3723" r="-140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r>
              <a:rPr lang="zh-CN" altLang="en-US">
                <a:noFill/>
                <a:latin typeface="黑体" panose="02010609060101010101" pitchFamily="49" charset="-122"/>
                <a:ea typeface="黑体" panose="02010609060101010101" pitchFamily="49" charset="-122"/>
              </a:rPr>
              <a:t> </a:t>
            </a:r>
            <a:endParaRPr lang="zh-CN" altLang="en-US">
              <a:noFill/>
              <a:latin typeface="黑体" panose="02010609060101010101" pitchFamily="49" charset="-122"/>
              <a:ea typeface="黑体" panose="02010609060101010101" pitchFamily="49" charset="-122"/>
            </a:endParaRPr>
          </a:p>
        </p:txBody>
      </p:sp>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 name="文本框 1"/>
          <p:cNvSpPr txBox="1"/>
          <p:nvPr/>
        </p:nvSpPr>
        <p:spPr>
          <a:xfrm>
            <a:off x="499745" y="1416050"/>
            <a:ext cx="8178165" cy="633095"/>
          </a:xfrm>
          <a:prstGeom prst="rect">
            <a:avLst/>
          </a:prstGeom>
        </p:spPr>
        <p:txBody>
          <a:bodyPr>
            <a:noAutofit/>
          </a:bodyPr>
          <a:p>
            <a:pPr marL="279400" indent="-279400" defTabSz="266700">
              <a:lnSpc>
                <a:spcPct val="150000"/>
              </a:lnSpc>
              <a:spcBef>
                <a:spcPts val="700"/>
              </a:spcBef>
              <a:spcAft>
                <a:spcPts val="700"/>
              </a:spcAf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1.</a:t>
            </a:r>
            <a:r>
              <a:rPr lang="zh-CN" altLang="en-US" sz="2400">
                <a:latin typeface="黑体" panose="02010609060101010101" pitchFamily="49" charset="-122"/>
                <a:ea typeface="黑体" panose="02010609060101010101" pitchFamily="49" charset="-122"/>
                <a:cs typeface="黑体" panose="02010609060101010101" pitchFamily="49" charset="-122"/>
              </a:rPr>
              <a:t>纯电容正弦交流电路中，已知正弦电压</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pic>
        <p:nvPicPr>
          <p:cNvPr id="3" name="图片 2"/>
          <p:cNvPicPr/>
          <p:nvPr/>
        </p:nvPicPr>
        <p:blipFill>
          <a:blip r:embed="rId2"/>
          <a:stretch>
            <a:fillRect/>
          </a:stretch>
        </p:blipFill>
        <p:spPr>
          <a:xfrm>
            <a:off x="494665" y="2040890"/>
            <a:ext cx="3204210" cy="508635"/>
          </a:xfrm>
          <a:prstGeom prst="rect">
            <a:avLst/>
          </a:prstGeom>
        </p:spPr>
      </p:pic>
      <p:sp>
        <p:nvSpPr>
          <p:cNvPr id="4" name="文本框 3"/>
          <p:cNvSpPr txBox="1"/>
          <p:nvPr/>
        </p:nvSpPr>
        <p:spPr>
          <a:xfrm>
            <a:off x="3698875" y="1946910"/>
            <a:ext cx="8178165" cy="602615"/>
          </a:xfrm>
          <a:prstGeom prst="rect">
            <a:avLst/>
          </a:prstGeom>
        </p:spPr>
        <p:txBody>
          <a:bodyPr>
            <a:noAutofit/>
          </a:bodyPr>
          <a:p>
            <a:pPr marL="279400" indent="-279400" defTabSz="266700">
              <a:lnSpc>
                <a:spcPct val="150000"/>
              </a:lnSpc>
              <a:spcBef>
                <a:spcPts val="700"/>
              </a:spcBef>
              <a:spcAft>
                <a:spcPts val="700"/>
              </a:spcAft>
            </a:pPr>
            <a:r>
              <a:rPr lang="en-US" altLang="zh-CN" sz="2400">
                <a:latin typeface="黑体" panose="02010609060101010101" pitchFamily="49" charset="-122"/>
                <a:ea typeface="黑体" panose="02010609060101010101" pitchFamily="49" charset="-122"/>
                <a:cs typeface="黑体" panose="02010609060101010101" pitchFamily="49" charset="-122"/>
              </a:rPr>
              <a:t>V</a:t>
            </a:r>
            <a:r>
              <a:rPr lang="zh-CN" altLang="en-US" sz="2400">
                <a:latin typeface="黑体" panose="02010609060101010101" pitchFamily="49" charset="-122"/>
                <a:ea typeface="黑体" panose="02010609060101010101" pitchFamily="49" charset="-122"/>
                <a:cs typeface="黑体" panose="02010609060101010101" pitchFamily="49" charset="-122"/>
              </a:rPr>
              <a:t>，流过的电容</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pic>
        <p:nvPicPr>
          <p:cNvPr id="5" name="图片 4"/>
          <p:cNvPicPr/>
          <p:nvPr/>
        </p:nvPicPr>
        <p:blipFill>
          <a:blip r:embed="rId3"/>
          <a:stretch>
            <a:fillRect/>
          </a:stretch>
        </p:blipFill>
        <p:spPr>
          <a:xfrm>
            <a:off x="5869940" y="2136775"/>
            <a:ext cx="1259840" cy="502285"/>
          </a:xfrm>
          <a:prstGeom prst="rect">
            <a:avLst/>
          </a:prstGeom>
        </p:spPr>
      </p:pic>
      <p:sp>
        <p:nvSpPr>
          <p:cNvPr id="6" name="文本框 5"/>
          <p:cNvSpPr txBox="1"/>
          <p:nvPr/>
        </p:nvSpPr>
        <p:spPr>
          <a:xfrm>
            <a:off x="482600" y="2450465"/>
            <a:ext cx="8178165" cy="602615"/>
          </a:xfrm>
          <a:prstGeom prst="rect">
            <a:avLst/>
          </a:prstGeom>
        </p:spPr>
        <p:txBody>
          <a:bodyPr>
            <a:noAutofit/>
          </a:bodyPr>
          <a:p>
            <a:pPr marL="279400" lvl="0" indent="-279400" algn="l" defTabSz="266700">
              <a:lnSpc>
                <a:spcPct val="150000"/>
              </a:lnSpc>
              <a:spcBef>
                <a:spcPts val="700"/>
              </a:spcBef>
              <a:spcAft>
                <a:spcPts val="700"/>
              </a:spcAft>
              <a:buClrTx/>
              <a:buSzTx/>
              <a:buFontTx/>
            </a:pPr>
            <a:r>
              <a:rPr lang="zh-CN" altLang="en-US" sz="2400">
                <a:latin typeface="黑体" panose="02010609060101010101" pitchFamily="49" charset="-122"/>
                <a:ea typeface="黑体" panose="02010609060101010101" pitchFamily="49" charset="-122"/>
                <a:cs typeface="黑体" panose="02010609060101010101" pitchFamily="49" charset="-122"/>
                <a:sym typeface="+mn-ea"/>
              </a:rPr>
              <a:t>，试求电路的容抗XC，电流I，无功功率Q。</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7" name="文本框 6"/>
          <p:cNvSpPr txBox="1"/>
          <p:nvPr/>
        </p:nvSpPr>
        <p:spPr>
          <a:xfrm>
            <a:off x="499745" y="1031155"/>
            <a:ext cx="3048000" cy="460375"/>
          </a:xfrm>
          <a:prstGeom prst="rect">
            <a:avLst/>
          </a:prstGeom>
        </p:spPr>
        <p:txBody>
          <a:bodyPr>
            <a:spAutoFit/>
            <a:extLst>
              <a:ext uri="{4A0BC546-FE56-4ADE-93B0-CB8AF2F6F144}">
                <wpsdc:textFrameExt xmlns:wpsdc="http://www.wps.cn/officeDocument/2022/drawingmlCustomData" type="text"/>
              </a:ext>
            </a:extLst>
          </a:bodyPr>
          <a:p>
            <a:pPr algn="l"/>
            <a:r>
              <a:rPr lang="zh-CN" altLang="en-US" sz="2400" b="1">
                <a:latin typeface="黑体" panose="02010609060101010101" pitchFamily="49" charset="-122"/>
                <a:ea typeface="黑体" panose="02010609060101010101" pitchFamily="49" charset="-122"/>
              </a:rPr>
              <a:t>课堂巩固</a:t>
            </a:r>
            <a:endParaRPr lang="zh-CN" altLang="en-US" sz="2400" b="1">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 name="文本框 1"/>
          <p:cNvSpPr txBox="1"/>
          <p:nvPr/>
        </p:nvSpPr>
        <p:spPr>
          <a:xfrm>
            <a:off x="499745" y="1416050"/>
            <a:ext cx="8178165" cy="633095"/>
          </a:xfrm>
          <a:prstGeom prst="rect">
            <a:avLst/>
          </a:prstGeom>
        </p:spPr>
        <p:txBody>
          <a:bodyPr>
            <a:noAutofit/>
          </a:bodyPr>
          <a:p>
            <a:pPr marL="279400" indent="-279400" defTabSz="266700">
              <a:lnSpc>
                <a:spcPct val="150000"/>
              </a:lnSpc>
              <a:spcBef>
                <a:spcPts val="700"/>
              </a:spcBef>
              <a:spcAft>
                <a:spcPts val="700"/>
              </a:spcAf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
        <p:nvSpPr>
          <p:cNvPr id="7" name="文本框 6"/>
          <p:cNvSpPr txBox="1"/>
          <p:nvPr/>
        </p:nvSpPr>
        <p:spPr>
          <a:xfrm>
            <a:off x="499745" y="1031155"/>
            <a:ext cx="3048000" cy="460375"/>
          </a:xfrm>
          <a:prstGeom prst="rect">
            <a:avLst/>
          </a:prstGeom>
        </p:spPr>
        <p:txBody>
          <a:bodyPr>
            <a:spAutoFit/>
            <a:extLst>
              <a:ext uri="{4A0BC546-FE56-4ADE-93B0-CB8AF2F6F144}">
                <wpsdc:textFrameExt xmlns:wpsdc="http://www.wps.cn/officeDocument/2022/drawingmlCustomData" type="text"/>
              </a:ext>
            </a:extLst>
          </a:bodyPr>
          <a:p>
            <a:pPr algn="l"/>
            <a:r>
              <a:rPr lang="zh-CN" altLang="en-US" sz="2400" b="1">
                <a:latin typeface="黑体" panose="02010609060101010101" pitchFamily="49" charset="-122"/>
                <a:ea typeface="黑体" panose="02010609060101010101" pitchFamily="49" charset="-122"/>
              </a:rPr>
              <a:t>课堂巩固</a:t>
            </a:r>
            <a:endParaRPr lang="zh-CN" altLang="en-US" sz="2400" b="1">
              <a:latin typeface="黑体" panose="02010609060101010101" pitchFamily="49" charset="-122"/>
              <a:ea typeface="黑体" panose="02010609060101010101" pitchFamily="49" charset="-122"/>
            </a:endParaRPr>
          </a:p>
        </p:txBody>
      </p:sp>
      <p:sp>
        <p:nvSpPr>
          <p:cNvPr id="10" name="文本框 9"/>
          <p:cNvSpPr txBox="1"/>
          <p:nvPr/>
        </p:nvSpPr>
        <p:spPr>
          <a:xfrm>
            <a:off x="499745" y="1701165"/>
            <a:ext cx="8336915" cy="3571875"/>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1</a:t>
            </a:r>
            <a:r>
              <a:rPr lang="zh-CN" altLang="en-US" sz="2400" b="1">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在交流电路中，真正的纯电容电路是可以存在的，这也正是它与纯电感电路的不同之处。（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b="1">
              <a:latin typeface="黑体" panose="02010609060101010101" pitchFamily="49" charset="-122"/>
              <a:ea typeface="黑体" panose="02010609060101010101" pitchFamily="49" charset="-122"/>
              <a:cs typeface="黑体" panose="02010609060101010101" pitchFamily="49" charset="-122"/>
              <a:sym typeface="+mn-ea"/>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在纯电容正弦交流电路中，电压与电流的相位关系为不同相，当电压到达最大值时，电流却为最小值。（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在纯电容正弦交流电路中，加在电容两端电压的频率越低，则流过电感的电流越小。（</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 name="文本框 1"/>
          <p:cNvSpPr txBox="1"/>
          <p:nvPr/>
        </p:nvSpPr>
        <p:spPr>
          <a:xfrm>
            <a:off x="499745" y="1416050"/>
            <a:ext cx="8178165" cy="633095"/>
          </a:xfrm>
          <a:prstGeom prst="rect">
            <a:avLst/>
          </a:prstGeom>
        </p:spPr>
        <p:txBody>
          <a:bodyPr>
            <a:noAutofit/>
          </a:bodyPr>
          <a:p>
            <a:pPr marL="279400" indent="-279400" defTabSz="266700">
              <a:lnSpc>
                <a:spcPct val="150000"/>
              </a:lnSpc>
              <a:spcBef>
                <a:spcPts val="700"/>
              </a:spcBef>
              <a:spcAft>
                <a:spcPts val="700"/>
              </a:spcAf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
        <p:nvSpPr>
          <p:cNvPr id="7" name="文本框 6"/>
          <p:cNvSpPr txBox="1"/>
          <p:nvPr/>
        </p:nvSpPr>
        <p:spPr>
          <a:xfrm>
            <a:off x="499745" y="1031155"/>
            <a:ext cx="3048000" cy="460375"/>
          </a:xfrm>
          <a:prstGeom prst="rect">
            <a:avLst/>
          </a:prstGeom>
        </p:spPr>
        <p:txBody>
          <a:bodyPr>
            <a:spAutoFit/>
            <a:extLst>
              <a:ext uri="{4A0BC546-FE56-4ADE-93B0-CB8AF2F6F144}">
                <wpsdc:textFrameExt xmlns:wpsdc="http://www.wps.cn/officeDocument/2022/drawingmlCustomData" type="text"/>
              </a:ext>
            </a:extLst>
          </a:bodyPr>
          <a:p>
            <a:pPr algn="l"/>
            <a:r>
              <a:rPr lang="zh-CN" altLang="en-US" sz="2400" b="1">
                <a:latin typeface="黑体" panose="02010609060101010101" pitchFamily="49" charset="-122"/>
                <a:ea typeface="黑体" panose="02010609060101010101" pitchFamily="49" charset="-122"/>
              </a:rPr>
              <a:t>课堂巩固</a:t>
            </a:r>
            <a:endParaRPr lang="zh-CN" altLang="en-US" sz="2400" b="1">
              <a:latin typeface="黑体" panose="02010609060101010101" pitchFamily="49" charset="-122"/>
              <a:ea typeface="黑体" panose="02010609060101010101" pitchFamily="49" charset="-122"/>
            </a:endParaRPr>
          </a:p>
        </p:txBody>
      </p:sp>
      <mc:AlternateContent xmlns:mc="http://schemas.openxmlformats.org/markup-compatibility/2006">
        <mc:Choice xmlns:a14="http://schemas.microsoft.com/office/drawing/2010/main" Requires="a14">
          <p:sp>
            <p:nvSpPr>
              <p:cNvPr id="10" name="文本框 9"/>
              <p:cNvSpPr txBox="1"/>
              <p:nvPr/>
            </p:nvSpPr>
            <p:spPr>
              <a:xfrm>
                <a:off x="499745" y="1701165"/>
                <a:ext cx="8336915" cy="5259705"/>
              </a:xfrm>
              <a:prstGeom prst="rect">
                <a:avLst/>
              </a:prstGeom>
            </p:spPr>
            <p:txBody>
              <a:bodyPr>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4</a:t>
                </a:r>
                <a:r>
                  <a:rPr lang="zh-CN" altLang="en-US" sz="2400" b="1">
                    <a:latin typeface="黑体" panose="02010609060101010101" pitchFamily="49" charset="-122"/>
                    <a:ea typeface="黑体" panose="02010609060101010101" pitchFamily="49" charset="-122"/>
                    <a:cs typeface="黑体" panose="02010609060101010101" pitchFamily="49" charset="-122"/>
                  </a:rPr>
                  <a:t>：</a:t>
                </a:r>
                <a:r>
                  <a:rPr lang="zh-CN" altLang="en-US" sz="2400">
                    <a:latin typeface="黑体" panose="02010609060101010101" pitchFamily="49" charset="-122"/>
                    <a:ea typeface="黑体" panose="02010609060101010101" pitchFamily="49" charset="-122"/>
                    <a:cs typeface="黑体" panose="02010609060101010101" pitchFamily="49" charset="-122"/>
                  </a:rPr>
                  <a:t>在纯电容电路中，下列表达式正确的是（</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en-US" altLang="zh-CN" sz="2400">
                    <a:latin typeface="黑体" panose="02010609060101010101" pitchFamily="49" charset="-122"/>
                    <a:ea typeface="黑体" panose="02010609060101010101" pitchFamily="49" charset="-122"/>
                    <a:cs typeface="黑体" panose="02010609060101010101" pitchFamily="49" charset="-122"/>
                  </a:rPr>
                  <a:t>A</a:t>
                </a:r>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400" i="1">
                        <a:latin typeface="Cambria Math" panose="02040503050406030204" pitchFamily="18" charset="0"/>
                        <a:ea typeface="黑体" panose="02010609060101010101" pitchFamily="49" charset="-122"/>
                        <a:cs typeface="Cambria Math" panose="02040503050406030204" pitchFamily="18" charset="0"/>
                      </a:rPr>
                      <m:t>𝑢</m:t>
                    </m:r>
                    <m:r>
                      <a:rPr lang="en-US" altLang="zh-CN" sz="2400" i="1">
                        <a:latin typeface="Cambria Math" panose="02040503050406030204" pitchFamily="18" charset="0"/>
                        <a:ea typeface="黑体" panose="02010609060101010101" pitchFamily="49" charset="-122"/>
                        <a:cs typeface="Cambria Math" panose="02040503050406030204" pitchFamily="18" charset="0"/>
                      </a:rPr>
                      <m:t>=</m:t>
                    </m:r>
                    <m:r>
                      <a:rPr lang="en-US" altLang="zh-CN" sz="2400" i="1">
                        <a:latin typeface="Cambria Math" panose="02040503050406030204" pitchFamily="18" charset="0"/>
                        <a:ea typeface="黑体" panose="02010609060101010101" pitchFamily="49" charset="-122"/>
                        <a:cs typeface="Cambria Math" panose="02040503050406030204" pitchFamily="18" charset="0"/>
                      </a:rPr>
                      <m:t>𝑖</m:t>
                    </m:r>
                    <m:sSub>
                      <m:sSubPr>
                        <m:ctrlPr>
                          <a:rPr lang="en-US" altLang="zh-CN"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𝐶</m:t>
                        </m:r>
                      </m:sub>
                    </m:sSub>
                  </m:oMath>
                </a14:m>
                <a:r>
                  <a:rPr lang="en-US" altLang="zh-CN" sz="2400">
                    <a:latin typeface="黑体" panose="02010609060101010101" pitchFamily="49" charset="-122"/>
                    <a:ea typeface="黑体" panose="02010609060101010101" pitchFamily="49" charset="-122"/>
                    <a:cs typeface="黑体" panose="02010609060101010101" pitchFamily="49" charset="-122"/>
                  </a:rPr>
                  <a:t>   B</a:t>
                </a:r>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400" i="1">
                        <a:latin typeface="Cambria Math" panose="02040503050406030204" pitchFamily="18" charset="0"/>
                        <a:ea typeface="黑体" panose="02010609060101010101" pitchFamily="49" charset="-122"/>
                        <a:cs typeface="Cambria Math" panose="02040503050406030204" pitchFamily="18" charset="0"/>
                      </a:rPr>
                      <m:t>𝑈</m:t>
                    </m:r>
                    <m:r>
                      <a:rPr lang="en-US" altLang="zh-CN" sz="2400" i="1">
                        <a:latin typeface="Cambria Math" panose="02040503050406030204" pitchFamily="18" charset="0"/>
                        <a:ea typeface="黑体" panose="02010609060101010101" pitchFamily="49" charset="-122"/>
                        <a:cs typeface="Cambria Math" panose="02040503050406030204" pitchFamily="18" charset="0"/>
                      </a:rPr>
                      <m:t>=</m:t>
                    </m:r>
                    <m:r>
                      <a:rPr lang="en-US" altLang="zh-CN" sz="2400" i="1">
                        <a:latin typeface="Cambria Math" panose="02040503050406030204" pitchFamily="18" charset="0"/>
                        <a:ea typeface="黑体" panose="02010609060101010101" pitchFamily="49" charset="-122"/>
                        <a:cs typeface="Cambria Math" panose="02040503050406030204" pitchFamily="18" charset="0"/>
                      </a:rPr>
                      <m:t>𝑖</m:t>
                    </m:r>
                    <m:sSub>
                      <m:sSubPr>
                        <m:ctrlPr>
                          <a:rPr lang="en-US" altLang="zh-CN"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𝐶</m:t>
                        </m:r>
                      </m:sub>
                    </m:sSub>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a:latin typeface="黑体" panose="02010609060101010101" pitchFamily="49" charset="-122"/>
                    <a:ea typeface="黑体" panose="02010609060101010101" pitchFamily="49" charset="-122"/>
                    <a:cs typeface="黑体" panose="02010609060101010101" pitchFamily="49" charset="-122"/>
                  </a:rPr>
                  <a:t>  C</a:t>
                </a:r>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sSub>
                      <m:sSubPr>
                        <m:ctrlPr>
                          <a:rPr lang="zh-CN" altLang="en-US"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𝑈</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𝑚</m:t>
                        </m:r>
                      </m:sub>
                    </m:sSub>
                    <m:r>
                      <a:rPr lang="en-US" altLang="zh-CN" sz="2400" i="1">
                        <a:latin typeface="Cambria Math" panose="02040503050406030204" pitchFamily="18" charset="0"/>
                        <a:ea typeface="黑体" panose="02010609060101010101" pitchFamily="49" charset="-122"/>
                        <a:cs typeface="Cambria Math" panose="02040503050406030204" pitchFamily="18" charset="0"/>
                      </a:rPr>
                      <m:t>=</m:t>
                    </m:r>
                    <m:sSub>
                      <m:sSubPr>
                        <m:ctrlPr>
                          <a:rPr lang="en-US" altLang="zh-CN"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𝐼</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𝑚</m:t>
                        </m:r>
                      </m:sub>
                    </m:sSub>
                    <m:sSub>
                      <m:sSubPr>
                        <m:ctrlPr>
                          <a:rPr lang="en-US" altLang="zh-CN"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𝐶</m:t>
                        </m:r>
                      </m:sub>
                    </m:sSub>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2400">
                    <a:latin typeface="黑体" panose="02010609060101010101" pitchFamily="49" charset="-122"/>
                    <a:ea typeface="黑体" panose="02010609060101010101" pitchFamily="49" charset="-122"/>
                    <a:cs typeface="黑体" panose="02010609060101010101" pitchFamily="49" charset="-122"/>
                  </a:rPr>
                  <a:t>	D</a:t>
                </a:r>
                <a:r>
                  <a:rPr lang="zh-CN" altLang="en-US" sz="2400">
                    <a:latin typeface="黑体" panose="02010609060101010101" pitchFamily="49" charset="-122"/>
                    <a:ea typeface="黑体" panose="02010609060101010101" pitchFamily="49" charset="-122"/>
                    <a:cs typeface="黑体" panose="02010609060101010101" pitchFamily="49" charset="-122"/>
                  </a:rPr>
                  <a:t>、</a:t>
                </a:r>
                <a14:m>
                  <m:oMath xmlns:m="http://schemas.openxmlformats.org/officeDocument/2006/math">
                    <m:r>
                      <a:rPr lang="en-US" altLang="zh-CN" sz="2400" i="1">
                        <a:latin typeface="Cambria Math" panose="02040503050406030204" pitchFamily="18" charset="0"/>
                        <a:ea typeface="黑体" panose="02010609060101010101" pitchFamily="49" charset="-122"/>
                        <a:cs typeface="Cambria Math" panose="02040503050406030204" pitchFamily="18" charset="0"/>
                      </a:rPr>
                      <m:t>𝑈</m:t>
                    </m:r>
                    <m:r>
                      <a:rPr lang="en-US" altLang="zh-CN" sz="2400" i="1">
                        <a:latin typeface="Cambria Math" panose="02040503050406030204" pitchFamily="18" charset="0"/>
                        <a:ea typeface="黑体" panose="02010609060101010101" pitchFamily="49" charset="-122"/>
                        <a:cs typeface="Cambria Math" panose="02040503050406030204" pitchFamily="18" charset="0"/>
                      </a:rPr>
                      <m:t>=</m:t>
                    </m:r>
                    <m:r>
                      <a:rPr lang="en-US" altLang="zh-CN" sz="2400" i="1">
                        <a:latin typeface="Cambria Math" panose="02040503050406030204" pitchFamily="18" charset="0"/>
                        <a:ea typeface="黑体" panose="02010609060101010101" pitchFamily="49" charset="-122"/>
                        <a:cs typeface="Cambria Math" panose="02040503050406030204" pitchFamily="18" charset="0"/>
                      </a:rPr>
                      <m:t>𝐼</m:t>
                    </m:r>
                    <m:sSub>
                      <m:sSubPr>
                        <m:ctrlPr>
                          <a:rPr lang="en-US" altLang="zh-CN" sz="2400" i="1">
                            <a:latin typeface="Cambria Math" panose="02040503050406030204" pitchFamily="18" charset="0"/>
                            <a:ea typeface="黑体" panose="02010609060101010101" pitchFamily="49" charset="-122"/>
                            <a:cs typeface="Cambria Math" panose="02040503050406030204" pitchFamily="18" charset="0"/>
                          </a:rPr>
                        </m:ctrlPr>
                      </m:sSubPr>
                      <m:e>
                        <m:r>
                          <a:rPr lang="en-US" altLang="zh-CN" sz="2400" i="1">
                            <a:latin typeface="Cambria Math" panose="02040503050406030204" pitchFamily="18" charset="0"/>
                            <a:ea typeface="黑体" panose="02010609060101010101" pitchFamily="49" charset="-122"/>
                            <a:cs typeface="Cambria Math" panose="02040503050406030204" pitchFamily="18" charset="0"/>
                          </a:rPr>
                          <m:t>𝑋</m:t>
                        </m:r>
                      </m:e>
                      <m:sub>
                        <m:r>
                          <a:rPr lang="en-US" altLang="zh-CN" sz="2400" i="1">
                            <a:latin typeface="Cambria Math" panose="02040503050406030204" pitchFamily="18" charset="0"/>
                            <a:ea typeface="黑体" panose="02010609060101010101" pitchFamily="49" charset="-122"/>
                            <a:cs typeface="Cambria Math" panose="02040503050406030204" pitchFamily="18" charset="0"/>
                          </a:rPr>
                          <m:t>𝐶</m:t>
                        </m:r>
                      </m:sub>
                    </m:sSub>
                  </m:oMath>
                </a14:m>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b="1">
                  <a:latin typeface="黑体" panose="02010609060101010101" pitchFamily="49" charset="-122"/>
                  <a:ea typeface="黑体" panose="02010609060101010101" pitchFamily="49" charset="-122"/>
                  <a:cs typeface="黑体" panose="02010609060101010101" pitchFamily="49" charset="-122"/>
                  <a:sym typeface="+mn-ea"/>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5</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在纯电容交流电路中，当一电容两端加上</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14:m>
                  <m:oMath xmlns:m="http://schemas.openxmlformats.org/officeDocument/2006/math">
                    <m:r>
                      <a:rPr lang="en-US" altLang="zh-CN" sz="2400" i="1">
                        <a:latin typeface="Cambria Math" panose="02040503050406030204" pitchFamily="18" charset="0"/>
                        <a:ea typeface="黑体" panose="02010609060101010101" pitchFamily="49" charset="-122"/>
                        <a:cs typeface="Cambria Math" panose="02040503050406030204" pitchFamily="18" charset="0"/>
                      </a:rPr>
                      <m:t>𝑢</m:t>
                    </m:r>
                    <m:r>
                      <a:rPr lang="en-US" altLang="zh-CN" sz="2400" i="1">
                        <a:latin typeface="Cambria Math" panose="02040503050406030204" pitchFamily="18" charset="0"/>
                        <a:ea typeface="黑体" panose="02010609060101010101" pitchFamily="49" charset="-122"/>
                        <a:cs typeface="Cambria Math" panose="02040503050406030204" pitchFamily="18" charset="0"/>
                      </a:rPr>
                      <m:t>=</m:t>
                    </m:r>
                    <m:r>
                      <a:rPr lang="en-US" altLang="zh-CN" sz="2400" i="1">
                        <a:latin typeface="Cambria Math" panose="02040503050406030204" pitchFamily="18" charset="0"/>
                        <a:ea typeface="黑体" panose="02010609060101010101" pitchFamily="49" charset="-122"/>
                        <a:cs typeface="Cambria Math" panose="02040503050406030204" pitchFamily="18" charset="0"/>
                      </a:rPr>
                      <m:t>5</m:t>
                    </m:r>
                    <m:r>
                      <a:rPr lang="en-US" altLang="zh-CN" sz="2400" i="1">
                        <a:latin typeface="Cambria Math" panose="02040503050406030204" pitchFamily="18" charset="0"/>
                        <a:ea typeface="黑体" panose="02010609060101010101" pitchFamily="49" charset="-122"/>
                        <a:cs typeface="Cambria Math" panose="02040503050406030204" pitchFamily="18" charset="0"/>
                      </a:rPr>
                      <m:t>𝑠𝑖𝑛</m:t>
                    </m:r>
                    <m:r>
                      <a:rPr lang="en-US" altLang="zh-CN" sz="2400" i="1">
                        <a:latin typeface="Cambria Math" panose="02040503050406030204" pitchFamily="18" charset="0"/>
                        <a:ea typeface="黑体" panose="02010609060101010101" pitchFamily="49" charset="-122"/>
                        <a:cs typeface="Cambria Math" panose="02040503050406030204" pitchFamily="18" charset="0"/>
                      </a:rPr>
                      <m:t>100</m:t>
                    </m:r>
                    <m:r>
                      <a:rPr lang="en-US" altLang="zh-CN" sz="2400" i="1">
                        <a:latin typeface="Cambria Math" panose="02040503050406030204" pitchFamily="18" charset="0"/>
                        <a:ea typeface="黑体" panose="02010609060101010101" pitchFamily="49" charset="-122"/>
                        <a:cs typeface="Cambria Math" panose="02040503050406030204" pitchFamily="18" charset="0"/>
                      </a:rPr>
                      <m:t>𝑡𝑉</m:t>
                    </m:r>
                  </m:oMath>
                </a14:m>
                <a:r>
                  <a:rPr lang="zh-CN" altLang="en-US" sz="2400">
                    <a:latin typeface="黑体" panose="02010609060101010101" pitchFamily="49" charset="-122"/>
                    <a:ea typeface="黑体" panose="02010609060101010101" pitchFamily="49" charset="-122"/>
                    <a:cs typeface="黑体" panose="02010609060101010101" pitchFamily="49" charset="-122"/>
                  </a:rPr>
                  <a:t>电压时，电流强度为</a:t>
                </a:r>
                <a:r>
                  <a:rPr lang="en-US" altLang="zh-CN" sz="2400">
                    <a:latin typeface="黑体" panose="02010609060101010101" pitchFamily="49" charset="-122"/>
                    <a:ea typeface="黑体" panose="02010609060101010101" pitchFamily="49" charset="-122"/>
                    <a:cs typeface="黑体" panose="02010609060101010101" pitchFamily="49" charset="-122"/>
                  </a:rPr>
                  <a:t>1A</a:t>
                </a:r>
                <a:r>
                  <a:rPr lang="zh-CN" altLang="en-US" sz="2400">
                    <a:latin typeface="黑体" panose="02010609060101010101" pitchFamily="49" charset="-122"/>
                    <a:ea typeface="黑体" panose="02010609060101010101" pitchFamily="49" charset="-122"/>
                    <a:cs typeface="黑体" panose="02010609060101010101" pitchFamily="49" charset="-122"/>
                  </a:rPr>
                  <a:t>。现加上</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14:m>
                  <m:oMath xmlns:m="http://schemas.openxmlformats.org/officeDocument/2006/math">
                    <m:r>
                      <a:rPr lang="en-US" altLang="zh-CN" sz="2400" i="1">
                        <a:latin typeface="Cambria Math" panose="02040503050406030204" pitchFamily="18" charset="0"/>
                        <a:ea typeface="黑体" panose="02010609060101010101" pitchFamily="49" charset="-122"/>
                        <a:cs typeface="Cambria Math" panose="02040503050406030204" pitchFamily="18" charset="0"/>
                      </a:rPr>
                      <m:t>𝑢</m:t>
                    </m:r>
                    <m:r>
                      <a:rPr lang="en-US" altLang="zh-CN" sz="2400" i="1">
                        <a:latin typeface="Cambria Math" panose="02040503050406030204" pitchFamily="18" charset="0"/>
                        <a:ea typeface="黑体" panose="02010609060101010101" pitchFamily="49" charset="-122"/>
                        <a:cs typeface="Cambria Math" panose="02040503050406030204" pitchFamily="18" charset="0"/>
                      </a:rPr>
                      <m:t>=</m:t>
                    </m:r>
                    <m:r>
                      <a:rPr lang="en-US" altLang="zh-CN" sz="2400" i="1">
                        <a:latin typeface="Cambria Math" panose="02040503050406030204" pitchFamily="18" charset="0"/>
                        <a:ea typeface="黑体" panose="02010609060101010101" pitchFamily="49" charset="-122"/>
                        <a:cs typeface="Cambria Math" panose="02040503050406030204" pitchFamily="18" charset="0"/>
                      </a:rPr>
                      <m:t>10</m:t>
                    </m:r>
                    <m:r>
                      <a:rPr lang="en-US" altLang="zh-CN" sz="2400" i="1">
                        <a:latin typeface="Cambria Math" panose="02040503050406030204" pitchFamily="18" charset="0"/>
                        <a:ea typeface="黑体" panose="02010609060101010101" pitchFamily="49" charset="-122"/>
                        <a:cs typeface="Cambria Math" panose="02040503050406030204" pitchFamily="18" charset="0"/>
                      </a:rPr>
                      <m:t>𝑠𝑖𝑛</m:t>
                    </m:r>
                    <m:r>
                      <a:rPr lang="en-US" altLang="zh-CN" sz="2400" i="1">
                        <a:latin typeface="Cambria Math" panose="02040503050406030204" pitchFamily="18" charset="0"/>
                        <a:ea typeface="黑体" panose="02010609060101010101" pitchFamily="49" charset="-122"/>
                        <a:cs typeface="Cambria Math" panose="02040503050406030204" pitchFamily="18" charset="0"/>
                      </a:rPr>
                      <m:t>50</m:t>
                    </m:r>
                    <m:r>
                      <a:rPr lang="en-US" altLang="zh-CN" sz="2400" i="1">
                        <a:latin typeface="Cambria Math" panose="02040503050406030204" pitchFamily="18" charset="0"/>
                        <a:ea typeface="黑体" panose="02010609060101010101" pitchFamily="49" charset="-122"/>
                        <a:cs typeface="Cambria Math" panose="02040503050406030204" pitchFamily="18" charset="0"/>
                      </a:rPr>
                      <m:t>𝑡𝑉</m:t>
                    </m:r>
                  </m:oMath>
                </a14:m>
                <a:r>
                  <a:rPr lang="zh-CN" altLang="en-US" sz="2400">
                    <a:latin typeface="黑体" panose="02010609060101010101" pitchFamily="49" charset="-122"/>
                    <a:ea typeface="黑体" panose="02010609060101010101" pitchFamily="49" charset="-122"/>
                    <a:cs typeface="黑体" panose="02010609060101010101" pitchFamily="49" charset="-122"/>
                  </a:rPr>
                  <a:t>的电压时，此时电流强度为（</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A</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en-US" altLang="zh-CN" sz="2400">
                    <a:latin typeface="黑体" panose="02010609060101010101" pitchFamily="49" charset="-122"/>
                    <a:ea typeface="黑体" panose="02010609060101010101" pitchFamily="49" charset="-122"/>
                    <a:cs typeface="黑体" panose="02010609060101010101" pitchFamily="49" charset="-122"/>
                  </a:rPr>
                  <a:t>A</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1          B</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2            C</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4	         D</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8</a:t>
                </a: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6</a:t>
                </a: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rPr>
                  <a:t>在纯电容交流电路中，电容与电阻不同，其消耗功率为（</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en-US" altLang="zh-CN" sz="2400">
                    <a:latin typeface="黑体" panose="02010609060101010101" pitchFamily="49" charset="-122"/>
                    <a:ea typeface="黑体" panose="02010609060101010101" pitchFamily="49" charset="-122"/>
                    <a:cs typeface="黑体" panose="02010609060101010101" pitchFamily="49" charset="-122"/>
                  </a:rPr>
                  <a:t>A</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0          B</a:t>
                </a:r>
                <a:r>
                  <a:rPr lang="zh-CN" altLang="en-US" sz="2400">
                    <a:latin typeface="黑体" panose="02010609060101010101" pitchFamily="49" charset="-122"/>
                    <a:ea typeface="黑体" panose="02010609060101010101" pitchFamily="49" charset="-122"/>
                    <a:cs typeface="黑体" panose="02010609060101010101" pitchFamily="49" charset="-122"/>
                  </a:rPr>
                  <a:t>、固定值</a:t>
                </a:r>
                <a:r>
                  <a:rPr lang="en-US" altLang="zh-CN" sz="2400">
                    <a:latin typeface="黑体" panose="02010609060101010101" pitchFamily="49" charset="-122"/>
                    <a:ea typeface="黑体" panose="02010609060101010101" pitchFamily="49" charset="-122"/>
                    <a:cs typeface="黑体" panose="02010609060101010101" pitchFamily="49" charset="-122"/>
                  </a:rPr>
                  <a:t>       C</a:t>
                </a:r>
                <a:r>
                  <a:rPr lang="zh-CN" altLang="en-US" sz="2400">
                    <a:latin typeface="黑体" panose="02010609060101010101" pitchFamily="49" charset="-122"/>
                    <a:ea typeface="黑体" panose="02010609060101010101" pitchFamily="49" charset="-122"/>
                    <a:cs typeface="黑体" panose="02010609060101010101" pitchFamily="49" charset="-122"/>
                  </a:rPr>
                  <a:t>、不确定</a:t>
                </a:r>
                <a:r>
                  <a:rPr lang="en-US" altLang="zh-CN" sz="2400">
                    <a:latin typeface="黑体" panose="02010609060101010101" pitchFamily="49" charset="-122"/>
                    <a:ea typeface="黑体" panose="02010609060101010101" pitchFamily="49" charset="-122"/>
                    <a:cs typeface="黑体" panose="02010609060101010101" pitchFamily="49" charset="-122"/>
                  </a:rPr>
                  <a:t>    D</a:t>
                </a:r>
                <a:r>
                  <a:rPr lang="zh-CN" altLang="en-US" sz="2400">
                    <a:latin typeface="黑体" panose="02010609060101010101" pitchFamily="49" charset="-122"/>
                    <a:ea typeface="黑体" panose="02010609060101010101" pitchFamily="49" charset="-122"/>
                    <a:cs typeface="黑体" panose="02010609060101010101" pitchFamily="49" charset="-122"/>
                  </a:rPr>
                  <a:t>、</a:t>
                </a:r>
                <a:r>
                  <a:rPr lang="en-US" altLang="zh-CN" sz="2400">
                    <a:latin typeface="黑体" panose="02010609060101010101" pitchFamily="49" charset="-122"/>
                    <a:ea typeface="黑体" panose="02010609060101010101" pitchFamily="49" charset="-122"/>
                    <a:cs typeface="黑体" panose="02010609060101010101" pitchFamily="49" charset="-122"/>
                  </a:rPr>
                  <a:t>ABC</a:t>
                </a:r>
                <a:r>
                  <a:rPr lang="zh-CN" altLang="en-US" sz="2400">
                    <a:latin typeface="黑体" panose="02010609060101010101" pitchFamily="49" charset="-122"/>
                    <a:ea typeface="黑体" panose="02010609060101010101" pitchFamily="49" charset="-122"/>
                    <a:cs typeface="黑体" panose="02010609060101010101" pitchFamily="49" charset="-122"/>
                  </a:rPr>
                  <a:t>都对</a:t>
                </a: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0" name="文本框 9"/>
              <p:cNvSpPr txBox="1">
                <a:spLocks noRot="1" noChangeAspect="1" noMove="1" noResize="1" noEditPoints="1" noAdjustHandles="1" noChangeArrowheads="1" noChangeShapeType="1" noTextEdit="1"/>
              </p:cNvSpPr>
              <p:nvPr/>
            </p:nvSpPr>
            <p:spPr>
              <a:xfrm>
                <a:off x="499745" y="1701165"/>
                <a:ext cx="8336915" cy="5259705"/>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863600" y="2224475"/>
            <a:ext cx="7651329" cy="2967498"/>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纯电容电路的电压、电流关系</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纯电容电路的频率、相位关系</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纯电容电路的电压、电流的相量表示法</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纯电容电路的功率</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412449" y="2182035"/>
            <a:ext cx="2527834" cy="259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solidFill>
                  <a:schemeClr val="accent4"/>
                </a:solidFill>
              </p:spPr>
              <p:txBody>
                <a:bodyPr wrap="square" rtlCol="0">
                  <a:spAutoFit/>
                </a:bodyPr>
                <a:lstStyle/>
                <a:p>
                  <a:pPr lvl="0" algn="ctr">
                    <a:buClrTx/>
                    <a:buSzTx/>
                    <a:buFontTx/>
                  </a:pPr>
                  <a:r>
                    <a:rPr lang="zh-CN" altLang="en-US" sz="2000" b="1">
                      <a:solidFill>
                        <a:schemeClr val="bg1"/>
                      </a:solidFill>
                      <a:latin typeface="黑体" panose="02010609060101010101" pitchFamily="49" charset="-122"/>
                      <a:ea typeface="黑体" panose="02010609060101010101" pitchFamily="49" charset="-122"/>
                      <a:sym typeface="+mn-ea"/>
                    </a:rPr>
                    <a:t>课后作业</a:t>
                  </a:r>
                  <a:endParaRPr lang="zh-CN" altLang="en-US" sz="2000" b="1">
                    <a:solidFill>
                      <a:schemeClr val="bg1"/>
                    </a:solidFill>
                    <a:latin typeface="黑体" panose="02010609060101010101" pitchFamily="49" charset="-122"/>
                    <a:ea typeface="黑体" panose="02010609060101010101" pitchFamily="49" charset="-122"/>
                    <a:sym typeface="+mn-ea"/>
                  </a:endParaRPr>
                </a:p>
              </p:txBody>
            </p:sp>
            <p:sp>
              <p:nvSpPr>
                <p:cNvPr id="22" name="文本框 21"/>
                <p:cNvSpPr txBox="1"/>
                <p:nvPr/>
              </p:nvSpPr>
              <p:spPr>
                <a:xfrm>
                  <a:off x="4774"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课堂导入</a:t>
                  </a:r>
                  <a:endParaRPr lang="zh-CN" altLang="en-US" sz="2000" b="1">
                    <a:latin typeface="黑体" panose="02010609060101010101" pitchFamily="49" charset="-122"/>
                    <a:ea typeface="黑体" panose="02010609060101010101" pitchFamily="49" charset="-122"/>
                    <a:sym typeface="+mn-ea"/>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4106978"/>
            <a:ext cx="6767309" cy="706501"/>
          </a:xfrm>
        </p:spPr>
        <p:txBody>
          <a:bodyPr/>
          <a:lstStyle/>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72034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30378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405130" y="96520"/>
            <a:ext cx="8110220"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04140" y="1167220"/>
            <a:ext cx="8932284" cy="5690855"/>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lnSpc>
                <a:spcPts val="2600"/>
              </a:lnSpc>
              <a:buNone/>
            </a:pPr>
            <a:r>
              <a:rPr lang="zh-CN" altLang="zh-CN" sz="2000" b="1" kern="100" dirty="0">
                <a:effectLst/>
                <a:latin typeface="Calibri" panose="020F0502020204030204" pitchFamily="34" charset="0"/>
                <a:ea typeface="宋体" panose="02010600030101010101" pitchFamily="2" charset="-122"/>
                <a:cs typeface="Times New Roman" panose="02020603050405020304" pitchFamily="18" charset="0"/>
              </a:rPr>
              <a:t>智能电容器的革新应用：推动新能源储能系统智能化的关键组件</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智能电容器是一种集成了传感器、微处理器和通信接口的电容器，它能够实时监测自身的工作状态，并根据系统的需求自动调整其性能。在新能源储能系统中，智能电容器的主要应用如下：</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状态监测：智能电容器可以监测其电容值、漏电流、温度等关键参数，并将这些数据发送给控制系统，以便进行实时监控。</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故障预测与诊断：通过分析电容器的工作数据，系统可以预测电容器可能出现的故障，如漏电流增加或电容值下降，从而提前进行维护。</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3.</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性能优化：智能电容器可以根据系统的实时需求，自动调整其电容值，以优化系统的性能。例如，在储能系统的充放电过程中，电容器可以根据负载的变化自动调整其电容值，以保持系统的高效率。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buNone/>
            </a:pP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4.</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通信与控制：智能电容器通常具备通信功能，可以与系统中的其他智能元件进行数据交换和控制指令传递，实现系统的集中监控和管理。</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2600"/>
              </a:lnSpc>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智能电容器在新能源储能系统中的应用为新能源发电和电网调节提供了重要的支持。它们的高能量密度、快速充放电能力、长循环寿命和高功率密度等优点，使得它们成为新能源储能系统中不可替代的元件。随着新能源技术的不断发展，智能电容器在新能源领域的应用将更加广泛和深入。</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16" name="组合 15"/>
          <p:cNvGrpSpPr/>
          <p:nvPr/>
        </p:nvGrpSpPr>
        <p:grpSpPr>
          <a:xfrm>
            <a:off x="97790" y="8826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191135" y="60960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Rectangle 5"/>
          <p:cNvSpPr>
            <a:spLocks noChangeArrowheads="1"/>
          </p:cNvSpPr>
          <p:nvPr/>
        </p:nvSpPr>
        <p:spPr bwMode="auto">
          <a:xfrm>
            <a:off x="635060" y="1649093"/>
            <a:ext cx="7841298"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1" hangingPunct="1">
              <a:lnSpc>
                <a:spcPct val="150000"/>
              </a:lnSpc>
            </a:pPr>
            <a:r>
              <a:rPr lang="zh-CN" altLang="en-US" sz="3200" b="1" dirty="0">
                <a:solidFill>
                  <a:srgbClr val="000000"/>
                </a:solidFill>
                <a:latin typeface="黑体" panose="02010609060101010101" pitchFamily="49" charset="-122"/>
                <a:ea typeface="黑体" panose="02010609060101010101" pitchFamily="49" charset="-122"/>
                <a:cs typeface="黑体" panose="02010609060101010101" pitchFamily="49" charset="-122"/>
              </a:rPr>
              <a:t>    在交流电路中，如果只用电容作为负载，且电容器的绝缘性能非常好，介质损耗及分布电感均可忽略不计，则该电路称</a:t>
            </a:r>
            <a:endParaRPr lang="en-US" altLang="zh-CN" sz="32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zh-CN" altLang="en-US" sz="3200" b="1" dirty="0">
                <a:solidFill>
                  <a:srgbClr val="000000"/>
                </a:solidFill>
                <a:latin typeface="黑体" panose="02010609060101010101" pitchFamily="49" charset="-122"/>
                <a:ea typeface="黑体" panose="02010609060101010101" pitchFamily="49" charset="-122"/>
                <a:cs typeface="黑体" panose="02010609060101010101" pitchFamily="49" charset="-122"/>
              </a:rPr>
              <a:t>“纯电容电路”。</a:t>
            </a:r>
            <a:endParaRPr lang="zh-CN" altLang="en-US" sz="32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矩形 3"/>
              <p:cNvSpPr/>
              <p:nvPr>
                <p:custDataLst>
                  <p:tags r:id="rId2"/>
                </p:custDataLst>
              </p:nvPr>
            </p:nvSpPr>
            <p:spPr>
              <a:xfrm>
                <a:off x="669046" y="1411515"/>
                <a:ext cx="7345401" cy="4052456"/>
              </a:xfrm>
              <a:prstGeom prst="rect">
                <a:avLst/>
              </a:prstGeom>
            </p:spPr>
            <p:txBody>
              <a:bodyPr wrap="square">
                <a:spAutoFit/>
              </a:body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电压与电流的瞬时值关系</a:t>
                </a:r>
                <a:endPar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400" b="1" dirty="0">
                    <a:solidFill>
                      <a:schemeClr val="dk1">
                        <a:lumMod val="85000"/>
                        <a:lumOff val="15000"/>
                      </a:schemeClr>
                    </a:solidFill>
                    <a:latin typeface="宋体" panose="02010600030101010101" pitchFamily="2" charset="-122"/>
                    <a:cs typeface="黑体" panose="02010609060101010101" pitchFamily="49" charset="-122"/>
                  </a:rPr>
                  <a:t>纯电容电路中的电压、电流如图</a:t>
                </a:r>
                <a:r>
                  <a:rPr lang="en-US" altLang="zh-CN" sz="2400" b="1" dirty="0">
                    <a:solidFill>
                      <a:schemeClr val="dk1">
                        <a:lumMod val="85000"/>
                        <a:lumOff val="15000"/>
                      </a:schemeClr>
                    </a:solidFill>
                    <a:latin typeface="宋体" panose="02010600030101010101" pitchFamily="2" charset="-122"/>
                    <a:cs typeface="黑体" panose="02010609060101010101" pitchFamily="49" charset="-122"/>
                  </a:rPr>
                  <a:t>3.6.1</a:t>
                </a:r>
                <a:r>
                  <a:rPr lang="zh-CN" altLang="en-US" sz="2400" b="1" dirty="0">
                    <a:solidFill>
                      <a:schemeClr val="dk1">
                        <a:lumMod val="85000"/>
                        <a:lumOff val="15000"/>
                      </a:schemeClr>
                    </a:solidFill>
                    <a:latin typeface="宋体" panose="02010600030101010101" pitchFamily="2" charset="-122"/>
                    <a:cs typeface="黑体" panose="02010609060101010101" pitchFamily="49" charset="-122"/>
                  </a:rPr>
                  <a:t>所示。则有：</a:t>
                </a:r>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14:m>
                  <m:oMathPara xmlns:m="http://schemas.openxmlformats.org/officeDocument/2006/math">
                    <m:oMathParaPr>
                      <m:jc m:val="centerGroup"/>
                    </m:oMathParaPr>
                    <m:oMath xmlns:m="http://schemas.openxmlformats.org/officeDocument/2006/math">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𝒊</m:t>
                      </m:r>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m:t>
                      </m:r>
                      <m:f>
                        <m:fPr>
                          <m:ctrlPr>
                            <a:rPr lang="en-US" altLang="zh-CN" sz="2400" b="1" i="1" smtClean="0">
                              <a:solidFill>
                                <a:schemeClr val="dk1">
                                  <a:lumMod val="85000"/>
                                  <a:lumOff val="15000"/>
                                </a:schemeClr>
                              </a:solidFill>
                              <a:latin typeface="Cambria Math" panose="02040503050406030204" pitchFamily="18" charset="0"/>
                            </a:rPr>
                          </m:ctrlPr>
                        </m:fPr>
                        <m:num>
                          <m:r>
                            <a:rPr lang="en-US" altLang="zh-CN" sz="2400" b="1" i="1" smtClean="0">
                              <a:solidFill>
                                <a:schemeClr val="dk1">
                                  <a:lumMod val="85000"/>
                                  <a:lumOff val="15000"/>
                                </a:schemeClr>
                              </a:solidFill>
                              <a:latin typeface="Cambria Math" panose="02040503050406030204" pitchFamily="18" charset="0"/>
                            </a:rPr>
                            <m:t>𝒅𝒒</m:t>
                          </m:r>
                        </m:num>
                        <m:den>
                          <m:r>
                            <a:rPr lang="en-US" altLang="zh-CN" sz="2400" b="1" i="1" smtClean="0">
                              <a:solidFill>
                                <a:schemeClr val="dk1">
                                  <a:lumMod val="85000"/>
                                  <a:lumOff val="15000"/>
                                </a:schemeClr>
                              </a:solidFill>
                              <a:latin typeface="Cambria Math" panose="02040503050406030204" pitchFamily="18" charset="0"/>
                            </a:rPr>
                            <m:t>𝒅𝒕</m:t>
                          </m:r>
                        </m:den>
                      </m:f>
                      <m:r>
                        <a:rPr lang="en-US" altLang="zh-CN" sz="2400" b="1" i="1" smtClean="0">
                          <a:solidFill>
                            <a:schemeClr val="dk1">
                              <a:lumMod val="85000"/>
                              <a:lumOff val="15000"/>
                            </a:schemeClr>
                          </a:solidFill>
                          <a:latin typeface="Cambria Math" panose="02040503050406030204" pitchFamily="18" charset="0"/>
                        </a:rPr>
                        <m:t>=</m:t>
                      </m:r>
                      <m:r>
                        <a:rPr lang="en-US" altLang="zh-CN" sz="2400" b="1" i="1" smtClean="0">
                          <a:solidFill>
                            <a:schemeClr val="dk1">
                              <a:lumMod val="85000"/>
                              <a:lumOff val="15000"/>
                            </a:schemeClr>
                          </a:solidFill>
                          <a:latin typeface="Cambria Math" panose="02040503050406030204" pitchFamily="18" charset="0"/>
                        </a:rPr>
                        <m:t>𝑪</m:t>
                      </m:r>
                      <m:f>
                        <m:fPr>
                          <m:ctrlPr>
                            <a:rPr lang="en-US" altLang="zh-CN" sz="2400" b="1" i="1" smtClean="0">
                              <a:solidFill>
                                <a:schemeClr val="dk1">
                                  <a:lumMod val="85000"/>
                                  <a:lumOff val="15000"/>
                                </a:schemeClr>
                              </a:solidFill>
                              <a:latin typeface="Cambria Math" panose="02040503050406030204" pitchFamily="18" charset="0"/>
                            </a:rPr>
                          </m:ctrlPr>
                        </m:fPr>
                        <m:num>
                          <m:r>
                            <a:rPr lang="en-US" altLang="zh-CN" sz="2400" b="1" i="1" smtClean="0">
                              <a:solidFill>
                                <a:schemeClr val="dk1">
                                  <a:lumMod val="85000"/>
                                  <a:lumOff val="15000"/>
                                </a:schemeClr>
                              </a:solidFill>
                              <a:latin typeface="Cambria Math" panose="02040503050406030204" pitchFamily="18" charset="0"/>
                            </a:rPr>
                            <m:t>𝒅𝒖</m:t>
                          </m:r>
                        </m:num>
                        <m:den>
                          <m:r>
                            <a:rPr lang="en-US" altLang="zh-CN" sz="2400" b="1" i="1" smtClean="0">
                              <a:solidFill>
                                <a:schemeClr val="dk1">
                                  <a:lumMod val="85000"/>
                                  <a:lumOff val="15000"/>
                                </a:schemeClr>
                              </a:solidFill>
                              <a:latin typeface="Cambria Math" panose="02040503050406030204" pitchFamily="18" charset="0"/>
                            </a:rPr>
                            <m:t>𝒅𝒕</m:t>
                          </m:r>
                        </m:den>
                      </m:f>
                    </m:oMath>
                  </m:oMathPara>
                </a14:m>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r>
                  <a:rPr lang="zh-CN" altLang="en-US" sz="2400" b="1" dirty="0">
                    <a:solidFill>
                      <a:schemeClr val="dk1">
                        <a:lumMod val="85000"/>
                        <a:lumOff val="15000"/>
                      </a:schemeClr>
                    </a:solidFill>
                    <a:latin typeface="宋体" panose="02010600030101010101" pitchFamily="2" charset="-122"/>
                    <a:cs typeface="黑体" panose="02010609060101010101" pitchFamily="49" charset="-122"/>
                  </a:rPr>
                  <a:t>设</a:t>
                </a:r>
                <a14:m>
                  <m:oMath xmlns:m="http://schemas.openxmlformats.org/officeDocument/2006/math">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𝒖</m:t>
                    </m:r>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400" b="1" i="1" smtClean="0">
                            <a:solidFill>
                              <a:schemeClr val="dk1">
                                <a:lumMod val="85000"/>
                                <a:lumOff val="15000"/>
                              </a:schemeClr>
                            </a:solidFill>
                            <a:latin typeface="Cambria Math" panose="02040503050406030204" pitchFamily="18" charset="0"/>
                          </a:rPr>
                        </m:ctrlPr>
                      </m:sSubPr>
                      <m:e>
                        <m:r>
                          <a:rPr lang="en-US" altLang="zh-CN" sz="2400" b="1" i="1" smtClean="0">
                            <a:solidFill>
                              <a:schemeClr val="dk1">
                                <a:lumMod val="85000"/>
                                <a:lumOff val="15000"/>
                              </a:schemeClr>
                            </a:solidFill>
                            <a:latin typeface="Cambria Math" panose="02040503050406030204" pitchFamily="18" charset="0"/>
                          </a:rPr>
                          <m:t>𝑼</m:t>
                        </m:r>
                      </m:e>
                      <m:sub>
                        <m:r>
                          <a:rPr lang="en-US" altLang="zh-CN" sz="2400" b="1" i="1" smtClean="0">
                            <a:solidFill>
                              <a:schemeClr val="dk1">
                                <a:lumMod val="85000"/>
                                <a:lumOff val="15000"/>
                              </a:schemeClr>
                            </a:solidFill>
                            <a:latin typeface="Cambria Math" panose="02040503050406030204" pitchFamily="18" charset="0"/>
                          </a:rPr>
                          <m:t>𝒎</m:t>
                        </m:r>
                      </m:sub>
                    </m:sSub>
                    <m:r>
                      <a:rPr lang="en-US" altLang="zh-CN" sz="2400" b="1" i="1" smtClean="0">
                        <a:solidFill>
                          <a:schemeClr val="dk1">
                            <a:lumMod val="85000"/>
                            <a:lumOff val="15000"/>
                          </a:schemeClr>
                        </a:solidFill>
                        <a:latin typeface="Cambria Math" panose="02040503050406030204" pitchFamily="18" charset="0"/>
                      </a:rPr>
                      <m:t>𝒔𝒊𝒏</m:t>
                    </m:r>
                    <m:r>
                      <a:rPr lang="zh-CN" altLang="en-US" sz="2400" b="1" i="1" smtClean="0">
                        <a:solidFill>
                          <a:schemeClr val="dk1">
                            <a:lumMod val="85000"/>
                            <a:lumOff val="15000"/>
                          </a:schemeClr>
                        </a:solidFill>
                        <a:latin typeface="Cambria Math" panose="02040503050406030204" pitchFamily="18" charset="0"/>
                      </a:rPr>
                      <m:t>𝝎</m:t>
                    </m:r>
                    <m:r>
                      <a:rPr lang="en-US" altLang="zh-CN" sz="2400" b="1" i="1" smtClean="0">
                        <a:solidFill>
                          <a:schemeClr val="dk1">
                            <a:lumMod val="85000"/>
                            <a:lumOff val="15000"/>
                          </a:schemeClr>
                        </a:solidFill>
                        <a:latin typeface="Cambria Math" panose="02040503050406030204" pitchFamily="18" charset="0"/>
                      </a:rPr>
                      <m:t>𝒕</m:t>
                    </m:r>
                  </m:oMath>
                </a14:m>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endParaRPr lang="en-US" altLang="zh-CN" sz="2400" b="1" dirty="0">
                  <a:solidFill>
                    <a:schemeClr val="dk1">
                      <a:lumMod val="85000"/>
                      <a:lumOff val="15000"/>
                    </a:schemeClr>
                  </a:solidFill>
                  <a:latin typeface="宋体" panose="02010600030101010101" pitchFamily="2" charset="-122"/>
                  <a:cs typeface="黑体" panose="02010609060101010101" pitchFamily="49" charset="-122"/>
                </a:endParaRPr>
              </a:p>
              <a:p>
                <a:pPr eaLnBrk="1" hangingPunct="1"/>
                <a14:m>
                  <m:oMath xmlns:m="http://schemas.openxmlformats.org/officeDocument/2006/math">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        </m:t>
                    </m:r>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𝒊</m:t>
                    </m:r>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sz="2400" b="1" i="1" smtClean="0">
                        <a:solidFill>
                          <a:schemeClr val="dk1">
                            <a:lumMod val="85000"/>
                            <a:lumOff val="15000"/>
                          </a:schemeClr>
                        </a:solidFill>
                        <a:latin typeface="Cambria Math" panose="02040503050406030204" pitchFamily="18" charset="0"/>
                        <a:cs typeface="黑体" panose="02010609060101010101" pitchFamily="49" charset="-122"/>
                      </a:rPr>
                      <m:t>𝑪</m:t>
                    </m:r>
                    <m:f>
                      <m:fPr>
                        <m:ctrlPr>
                          <a:rPr lang="en-US" altLang="zh-CN" sz="2400" b="1" i="1" smtClean="0">
                            <a:solidFill>
                              <a:schemeClr val="dk1">
                                <a:lumMod val="85000"/>
                                <a:lumOff val="15000"/>
                              </a:schemeClr>
                            </a:solidFill>
                            <a:latin typeface="Cambria Math" panose="02040503050406030204" pitchFamily="18" charset="0"/>
                          </a:rPr>
                        </m:ctrlPr>
                      </m:fPr>
                      <m:num>
                        <m:r>
                          <a:rPr lang="en-US" altLang="zh-CN" sz="2400" b="1" i="1" smtClean="0">
                            <a:solidFill>
                              <a:schemeClr val="dk1">
                                <a:lumMod val="85000"/>
                                <a:lumOff val="15000"/>
                              </a:schemeClr>
                            </a:solidFill>
                            <a:latin typeface="Cambria Math" panose="02040503050406030204" pitchFamily="18" charset="0"/>
                          </a:rPr>
                          <m:t>𝒅𝒖</m:t>
                        </m:r>
                      </m:num>
                      <m:den>
                        <m:r>
                          <a:rPr lang="en-US" altLang="zh-CN" sz="2400" b="1" i="1" smtClean="0">
                            <a:solidFill>
                              <a:schemeClr val="dk1">
                                <a:lumMod val="85000"/>
                                <a:lumOff val="15000"/>
                              </a:schemeClr>
                            </a:solidFill>
                            <a:latin typeface="Cambria Math" panose="02040503050406030204" pitchFamily="18" charset="0"/>
                          </a:rPr>
                          <m:t>𝒅𝒕</m:t>
                        </m:r>
                      </m:den>
                    </m:f>
                    <m:r>
                      <a:rPr lang="en-US" altLang="zh-CN" sz="2400" b="1" i="1" smtClean="0">
                        <a:solidFill>
                          <a:schemeClr val="dk1">
                            <a:lumMod val="85000"/>
                            <a:lumOff val="15000"/>
                          </a:schemeClr>
                        </a:solidFill>
                        <a:latin typeface="Cambria Math" panose="02040503050406030204" pitchFamily="18" charset="0"/>
                      </a:rPr>
                      <m:t>=</m:t>
                    </m:r>
                    <m:r>
                      <a:rPr lang="en-US" altLang="zh-CN" sz="2400" b="1" i="1" smtClean="0">
                        <a:solidFill>
                          <a:schemeClr val="dk1">
                            <a:lumMod val="85000"/>
                            <a:lumOff val="15000"/>
                          </a:schemeClr>
                        </a:solidFill>
                        <a:latin typeface="Cambria Math" panose="02040503050406030204" pitchFamily="18" charset="0"/>
                      </a:rPr>
                      <m:t>𝑪</m:t>
                    </m:r>
                    <m:f>
                      <m:fPr>
                        <m:ctrlPr>
                          <a:rPr lang="en-US" altLang="zh-CN" sz="2400" b="1" i="1" smtClean="0">
                            <a:solidFill>
                              <a:schemeClr val="dk1">
                                <a:lumMod val="85000"/>
                                <a:lumOff val="15000"/>
                              </a:schemeClr>
                            </a:solidFill>
                            <a:latin typeface="Cambria Math" panose="02040503050406030204" pitchFamily="18" charset="0"/>
                          </a:rPr>
                        </m:ctrlPr>
                      </m:fPr>
                      <m:num>
                        <m:r>
                          <a:rPr lang="en-US" altLang="zh-CN" sz="2400" b="1" i="1" smtClean="0">
                            <a:solidFill>
                              <a:schemeClr val="dk1">
                                <a:lumMod val="85000"/>
                                <a:lumOff val="15000"/>
                              </a:schemeClr>
                            </a:solidFill>
                            <a:latin typeface="Cambria Math" panose="02040503050406030204" pitchFamily="18" charset="0"/>
                          </a:rPr>
                          <m:t>𝒅</m:t>
                        </m:r>
                        <m:d>
                          <m:dPr>
                            <m:ctrlPr>
                              <a:rPr lang="en-US" altLang="zh-CN" sz="2400" b="1" i="1" smtClean="0">
                                <a:solidFill>
                                  <a:schemeClr val="dk1">
                                    <a:lumMod val="85000"/>
                                    <a:lumOff val="15000"/>
                                  </a:schemeClr>
                                </a:solidFill>
                                <a:latin typeface="Cambria Math" panose="02040503050406030204" pitchFamily="18" charset="0"/>
                              </a:rPr>
                            </m:ctrlPr>
                          </m:dPr>
                          <m:e>
                            <m:sSub>
                              <m:sSubPr>
                                <m:ctrlPr>
                                  <a:rPr lang="en-US" altLang="zh-CN" sz="2400" b="1" i="1" smtClean="0">
                                    <a:solidFill>
                                      <a:schemeClr val="dk1">
                                        <a:lumMod val="85000"/>
                                        <a:lumOff val="15000"/>
                                      </a:schemeClr>
                                    </a:solidFill>
                                    <a:latin typeface="Cambria Math" panose="02040503050406030204" pitchFamily="18" charset="0"/>
                                  </a:rPr>
                                </m:ctrlPr>
                              </m:sSubPr>
                              <m:e>
                                <m:r>
                                  <a:rPr lang="en-US" altLang="zh-CN" sz="2400" b="1" i="1" smtClean="0">
                                    <a:solidFill>
                                      <a:schemeClr val="dk1">
                                        <a:lumMod val="85000"/>
                                        <a:lumOff val="15000"/>
                                      </a:schemeClr>
                                    </a:solidFill>
                                    <a:latin typeface="Cambria Math" panose="02040503050406030204" pitchFamily="18" charset="0"/>
                                  </a:rPr>
                                  <m:t>𝑼</m:t>
                                </m:r>
                              </m:e>
                              <m:sub>
                                <m:r>
                                  <a:rPr lang="en-US" altLang="zh-CN" sz="2400" b="1" i="1" smtClean="0">
                                    <a:solidFill>
                                      <a:schemeClr val="dk1">
                                        <a:lumMod val="85000"/>
                                        <a:lumOff val="15000"/>
                                      </a:schemeClr>
                                    </a:solidFill>
                                    <a:latin typeface="Cambria Math" panose="02040503050406030204" pitchFamily="18" charset="0"/>
                                  </a:rPr>
                                  <m:t>𝒎</m:t>
                                </m:r>
                              </m:sub>
                            </m:sSub>
                            <m:r>
                              <a:rPr lang="en-US" altLang="zh-CN" sz="2400" b="1" i="1" smtClean="0">
                                <a:solidFill>
                                  <a:schemeClr val="dk1">
                                    <a:lumMod val="85000"/>
                                    <a:lumOff val="15000"/>
                                  </a:schemeClr>
                                </a:solidFill>
                                <a:latin typeface="Cambria Math" panose="02040503050406030204" pitchFamily="18" charset="0"/>
                              </a:rPr>
                              <m:t>𝒔𝒊𝒏</m:t>
                            </m:r>
                            <m:r>
                              <a:rPr lang="zh-CN" altLang="en-US" sz="2400" b="1" i="1">
                                <a:solidFill>
                                  <a:schemeClr val="dk1">
                                    <a:lumMod val="85000"/>
                                    <a:lumOff val="15000"/>
                                  </a:schemeClr>
                                </a:solidFill>
                                <a:latin typeface="Cambria Math" panose="02040503050406030204" pitchFamily="18" charset="0"/>
                              </a:rPr>
                              <m:t>𝝎</m:t>
                            </m:r>
                            <m:r>
                              <a:rPr lang="en-US" altLang="zh-CN" sz="2400" b="1" i="1">
                                <a:solidFill>
                                  <a:schemeClr val="dk1">
                                    <a:lumMod val="85000"/>
                                    <a:lumOff val="15000"/>
                                  </a:schemeClr>
                                </a:solidFill>
                                <a:latin typeface="Cambria Math" panose="02040503050406030204" pitchFamily="18" charset="0"/>
                              </a:rPr>
                              <m:t>𝒕</m:t>
                            </m:r>
                            <m:r>
                              <m:rPr>
                                <m:nor/>
                              </m:rPr>
                              <a:rPr lang="en-US" altLang="zh-CN" sz="2400" b="1" dirty="0">
                                <a:solidFill>
                                  <a:schemeClr val="dk1">
                                    <a:lumMod val="85000"/>
                                    <a:lumOff val="15000"/>
                                  </a:schemeClr>
                                </a:solidFill>
                                <a:latin typeface="宋体" panose="02010600030101010101" pitchFamily="2" charset="-122"/>
                                <a:cs typeface="黑体" panose="02010609060101010101" pitchFamily="49" charset="-122"/>
                              </a:rPr>
                              <m:t> </m:t>
                            </m:r>
                          </m:e>
                        </m:d>
                      </m:num>
                      <m:den>
                        <m:r>
                          <a:rPr lang="en-US" altLang="zh-CN" sz="2400" b="1" i="1" smtClean="0">
                            <a:solidFill>
                              <a:schemeClr val="dk1">
                                <a:lumMod val="85000"/>
                                <a:lumOff val="15000"/>
                              </a:schemeClr>
                            </a:solidFill>
                            <a:latin typeface="Cambria Math" panose="02040503050406030204" pitchFamily="18" charset="0"/>
                          </a:rPr>
                          <m:t>𝒅𝒕</m:t>
                        </m:r>
                      </m:den>
                    </m:f>
                  </m:oMath>
                </a14:m>
                <a:r>
                  <a:rPr lang="en-US" altLang="zh-CN" sz="2400" b="1" dirty="0">
                    <a:solidFill>
                      <a:schemeClr val="dk1">
                        <a:lumMod val="85000"/>
                        <a:lumOff val="15000"/>
                      </a:schemeClr>
                    </a:solidFill>
                    <a:latin typeface="宋体" panose="02010600030101010101" pitchFamily="2" charset="-122"/>
                    <a:cs typeface="黑体" panose="02010609060101010101" pitchFamily="49" charset="-122"/>
                  </a:rPr>
                  <a:t>=</a:t>
                </a:r>
                <a14:m>
                  <m:oMath xmlns:m="http://schemas.openxmlformats.org/officeDocument/2006/math">
                    <m:r>
                      <a:rPr lang="zh-CN" altLang="en-US" sz="2400" b="1" i="1">
                        <a:solidFill>
                          <a:schemeClr val="dk1">
                            <a:lumMod val="85000"/>
                            <a:lumOff val="15000"/>
                          </a:schemeClr>
                        </a:solidFill>
                        <a:latin typeface="Cambria Math" panose="02040503050406030204" pitchFamily="18" charset="0"/>
                      </a:rPr>
                      <m:t>𝝎</m:t>
                    </m:r>
                  </m:oMath>
                </a14:m>
                <a:r>
                  <a:rPr lang="en-US" altLang="zh-CN" sz="2400" b="1" i="1" dirty="0">
                    <a:solidFill>
                      <a:schemeClr val="dk1">
                        <a:lumMod val="85000"/>
                        <a:lumOff val="15000"/>
                      </a:schemeClr>
                    </a:solidFill>
                    <a:latin typeface="宋体" panose="02010600030101010101" pitchFamily="2" charset="-122"/>
                    <a:cs typeface="黑体" panose="02010609060101010101" pitchFamily="49" charset="-122"/>
                  </a:rPr>
                  <a:t>C</a:t>
                </a:r>
                <a:r>
                  <a:rPr lang="en-US" altLang="zh-CN" sz="2400" b="1" i="1" dirty="0">
                    <a:solidFill>
                      <a:schemeClr val="dk1">
                        <a:lumMod val="85000"/>
                        <a:lumOff val="15000"/>
                      </a:schemeClr>
                    </a:solidFill>
                  </a:rPr>
                  <a:t> </a:t>
                </a:r>
                <a14:m>
                  <m:oMath xmlns:m="http://schemas.openxmlformats.org/officeDocument/2006/math">
                    <m:sSub>
                      <m:sSubPr>
                        <m:ctrlPr>
                          <a:rPr lang="en-US" altLang="zh-CN" sz="2400" b="1" i="1">
                            <a:solidFill>
                              <a:schemeClr val="dk1">
                                <a:lumMod val="85000"/>
                                <a:lumOff val="15000"/>
                              </a:schemeClr>
                            </a:solidFill>
                            <a:latin typeface="Cambria Math" panose="02040503050406030204" pitchFamily="18" charset="0"/>
                          </a:rPr>
                        </m:ctrlPr>
                      </m:sSubPr>
                      <m:e>
                        <m:r>
                          <a:rPr lang="en-US" altLang="zh-CN" sz="2400" b="1" i="1">
                            <a:solidFill>
                              <a:schemeClr val="dk1">
                                <a:lumMod val="85000"/>
                                <a:lumOff val="15000"/>
                              </a:schemeClr>
                            </a:solidFill>
                            <a:latin typeface="Cambria Math" panose="02040503050406030204" pitchFamily="18" charset="0"/>
                          </a:rPr>
                          <m:t>𝑼</m:t>
                        </m:r>
                      </m:e>
                      <m:sub>
                        <m:r>
                          <a:rPr lang="en-US" altLang="zh-CN" sz="2400" b="1" i="1">
                            <a:solidFill>
                              <a:schemeClr val="dk1">
                                <a:lumMod val="85000"/>
                                <a:lumOff val="15000"/>
                              </a:schemeClr>
                            </a:solidFill>
                            <a:latin typeface="Cambria Math" panose="02040503050406030204" pitchFamily="18" charset="0"/>
                          </a:rPr>
                          <m:t>𝒎</m:t>
                        </m:r>
                      </m:sub>
                    </m:sSub>
                  </m:oMath>
                </a14:m>
                <a:r>
                  <a:rPr lang="en-US" altLang="zh-CN" sz="2400" b="1" dirty="0">
                    <a:solidFill>
                      <a:schemeClr val="dk1">
                        <a:lumMod val="85000"/>
                        <a:lumOff val="15000"/>
                      </a:schemeClr>
                    </a:solidFill>
                  </a:rPr>
                  <a:t> </a:t>
                </a:r>
                <a14:m>
                  <m:oMath xmlns:m="http://schemas.openxmlformats.org/officeDocument/2006/math">
                    <m:r>
                      <a:rPr lang="en-US" altLang="zh-CN" sz="2400" b="1" i="0" smtClean="0">
                        <a:solidFill>
                          <a:schemeClr val="dk1">
                            <a:lumMod val="85000"/>
                            <a:lumOff val="15000"/>
                          </a:schemeClr>
                        </a:solidFill>
                        <a:latin typeface="Cambria Math" panose="02040503050406030204" pitchFamily="18" charset="0"/>
                      </a:rPr>
                      <m:t>(</m:t>
                    </m:r>
                    <m:r>
                      <a:rPr lang="en-US" altLang="zh-CN" sz="2400" b="1" i="1">
                        <a:solidFill>
                          <a:schemeClr val="dk1">
                            <a:lumMod val="85000"/>
                            <a:lumOff val="15000"/>
                          </a:schemeClr>
                        </a:solidFill>
                        <a:latin typeface="Cambria Math" panose="02040503050406030204" pitchFamily="18" charset="0"/>
                      </a:rPr>
                      <m:t>𝒔𝒊𝒏</m:t>
                    </m:r>
                    <m:r>
                      <a:rPr lang="zh-CN" altLang="en-US" sz="2400" b="1" i="1">
                        <a:solidFill>
                          <a:schemeClr val="dk1">
                            <a:lumMod val="85000"/>
                            <a:lumOff val="15000"/>
                          </a:schemeClr>
                        </a:solidFill>
                        <a:latin typeface="Cambria Math" panose="02040503050406030204" pitchFamily="18" charset="0"/>
                      </a:rPr>
                      <m:t>𝝎</m:t>
                    </m:r>
                    <m:r>
                      <a:rPr lang="en-US" altLang="zh-CN" sz="2400" b="1" i="1">
                        <a:solidFill>
                          <a:schemeClr val="dk1">
                            <a:lumMod val="85000"/>
                            <a:lumOff val="15000"/>
                          </a:schemeClr>
                        </a:solidFill>
                        <a:latin typeface="Cambria Math" panose="02040503050406030204" pitchFamily="18" charset="0"/>
                      </a:rPr>
                      <m:t>𝒕</m:t>
                    </m:r>
                    <m:r>
                      <m:rPr>
                        <m:nor/>
                      </m:rPr>
                      <a:rPr lang="en-US" altLang="zh-CN" sz="2400" b="1" i="0" smtClean="0">
                        <a:solidFill>
                          <a:schemeClr val="dk1">
                            <a:lumMod val="85000"/>
                            <a:lumOff val="15000"/>
                          </a:schemeClr>
                        </a:solidFill>
                        <a:latin typeface="Cambria Math" panose="02040503050406030204" pitchFamily="18" charset="0"/>
                      </a:rPr>
                      <m:t>+</m:t>
                    </m:r>
                    <m:r>
                      <m:rPr>
                        <m:nor/>
                      </m:rPr>
                      <a:rPr lang="en-US" altLang="zh-CN" sz="2400" b="1" i="0" smtClean="0">
                        <a:solidFill>
                          <a:schemeClr val="dk1">
                            <a:lumMod val="85000"/>
                            <a:lumOff val="15000"/>
                          </a:schemeClr>
                        </a:solidFill>
                        <a:latin typeface="Cambria Math" panose="02040503050406030204" pitchFamily="18" charset="0"/>
                      </a:rPr>
                      <m:t>90</m:t>
                    </m:r>
                    <m:r>
                      <a:rPr lang="en-US" altLang="zh-CN" sz="2400" b="1" i="1" smtClean="0">
                        <a:solidFill>
                          <a:schemeClr val="dk1">
                            <a:lumMod val="85000"/>
                            <a:lumOff val="15000"/>
                          </a:schemeClr>
                        </a:solidFill>
                        <a:latin typeface="Cambria Math" panose="02040503050406030204" pitchFamily="18" charset="0"/>
                      </a:rPr>
                      <m:t>°)</m:t>
                    </m:r>
                  </m:oMath>
                </a14:m>
                <a:endParaRPr lang="zh-CN" altLang="en-US" sz="2400" b="1" i="1" dirty="0">
                  <a:solidFill>
                    <a:schemeClr val="dk1">
                      <a:lumMod val="85000"/>
                      <a:lumOff val="15000"/>
                    </a:schemeClr>
                  </a:solidFill>
                  <a:latin typeface="宋体" panose="02010600030101010101" pitchFamily="2" charset="-122"/>
                  <a:cs typeface="黑体" panose="02010609060101010101" pitchFamily="49" charset="-122"/>
                </a:endParaRPr>
              </a:p>
            </p:txBody>
          </p:sp>
        </mc:Choice>
        <mc:Fallback>
          <p:sp>
            <p:nvSpPr>
              <p:cNvPr id="4" name="矩形 3"/>
              <p:cNvSpPr>
                <a:spLocks noRot="1" noChangeAspect="1" noMove="1" noResize="1" noEditPoints="1" noAdjustHandles="1" noChangeArrowheads="1" noChangeShapeType="1" noTextEdit="1"/>
              </p:cNvSpPr>
              <p:nvPr>
                <p:custDataLst>
                  <p:tags r:id="rId3"/>
                </p:custDataLst>
              </p:nvPr>
            </p:nvSpPr>
            <p:spPr>
              <a:xfrm>
                <a:off x="669046" y="1411515"/>
                <a:ext cx="7345401" cy="4052456"/>
              </a:xfrm>
              <a:prstGeom prst="rect">
                <a:avLst/>
              </a:prstGeom>
              <a:blipFill rotWithShape="1">
                <a:blip r:embed="rId4"/>
                <a:stretch>
                  <a:fillRect l="-5" t="-13" r="2" b="11"/>
                </a:stretch>
              </a:blipFill>
            </p:spPr>
            <p:txBody>
              <a:bodyPr/>
              <a:lstStyle/>
              <a:p>
                <a:r>
                  <a:rPr lang="zh-CN" altLang="en-US">
                    <a:noFill/>
                  </a:rPr>
                  <a:t> </a:t>
                </a:r>
              </a:p>
            </p:txBody>
          </p:sp>
        </mc:Fallback>
      </mc:AlternateContent>
      <p:sp>
        <p:nvSpPr>
          <p:cNvPr id="20" name="文本框 5"/>
          <p:cNvSpPr txBox="1">
            <a:spLocks noChangeArrowheads="1"/>
          </p:cNvSpPr>
          <p:nvPr>
            <p:custDataLst>
              <p:tags r:id="rId5"/>
            </p:custDataLst>
          </p:nvPr>
        </p:nvSpPr>
        <p:spPr bwMode="auto">
          <a:xfrm>
            <a:off x="1179513" y="3927655"/>
            <a:ext cx="493644"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rPr>
              <a:t>则</a:t>
            </a:r>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文本框 7"/>
          <p:cNvSpPr txBox="1"/>
          <p:nvPr/>
        </p:nvSpPr>
        <p:spPr>
          <a:xfrm>
            <a:off x="0" y="829310"/>
            <a:ext cx="5968365" cy="460375"/>
          </a:xfrm>
          <a:prstGeom prst="rect">
            <a:avLst/>
          </a:prstGeom>
          <a:noFill/>
        </p:spPr>
        <p:txBody>
          <a:bodyPr wrap="square" rtlCol="0" anchor="t">
            <a:spAutoFit/>
          </a:bodyPr>
          <a:lstStyle/>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电容对交流电的阻碍作用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4"/>
          <p:cNvSpPr txBox="1">
            <a:spLocks noChangeArrowheads="1"/>
          </p:cNvSpPr>
          <p:nvPr>
            <p:custDataLst>
              <p:tags r:id="rId2"/>
            </p:custDataLst>
          </p:nvPr>
        </p:nvSpPr>
        <p:spPr bwMode="auto">
          <a:xfrm>
            <a:off x="539750" y="1377325"/>
            <a:ext cx="5335756"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电容电流与电压的相位关系</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21" name="图片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669" y="2136775"/>
            <a:ext cx="5344081" cy="2979718"/>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2" name="文本框 12"/>
          <p:cNvSpPr txBox="1">
            <a:spLocks noChangeArrowheads="1"/>
          </p:cNvSpPr>
          <p:nvPr>
            <p:custDataLst>
              <p:tags r:id="rId4"/>
            </p:custDataLst>
          </p:nvPr>
        </p:nvSpPr>
        <p:spPr bwMode="auto">
          <a:xfrm>
            <a:off x="735491" y="5353973"/>
            <a:ext cx="778994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由前面推导可见，电容两端的电压比电流滞后</a:t>
            </a:r>
            <a:r>
              <a:rPr lang="en-US"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90° (</a:t>
            </a:r>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或 </a:t>
            </a:r>
            <a:r>
              <a:rPr lang="en-US"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π/ </a:t>
            </a:r>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２</a:t>
            </a:r>
            <a:r>
              <a:rPr lang="en-US" altLang="zh-CN"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FF0000"/>
                </a:solidFill>
                <a:latin typeface="黑体" panose="02010609060101010101" pitchFamily="49" charset="-122"/>
                <a:ea typeface="黑体" panose="02010609060101010101" pitchFamily="49" charset="-122"/>
                <a:cs typeface="黑体" panose="02010609060101010101" pitchFamily="49" charset="-122"/>
              </a:rPr>
              <a:t> ，其波形与相量图所示</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0" y="829310"/>
            <a:ext cx="5968365" cy="460375"/>
          </a:xfrm>
          <a:prstGeom prst="rect">
            <a:avLst/>
          </a:prstGeom>
          <a:noFill/>
        </p:spPr>
        <p:txBody>
          <a:bodyPr wrap="square" rtlCol="0" anchor="t">
            <a:spAutoFit/>
          </a:bodyPr>
          <a:lstStyle/>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电容对交流电的阻碍作用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文本框 4"/>
          <p:cNvSpPr txBox="1">
            <a:spLocks noChangeArrowheads="1"/>
          </p:cNvSpPr>
          <p:nvPr>
            <p:custDataLst>
              <p:tags r:id="rId2"/>
            </p:custDataLst>
          </p:nvPr>
        </p:nvSpPr>
        <p:spPr bwMode="auto">
          <a:xfrm>
            <a:off x="611188" y="1377325"/>
            <a:ext cx="45894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容抗的概念</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0" name="文本框 9"/>
          <p:cNvSpPr txBox="1">
            <a:spLocks noChangeArrowheads="1"/>
          </p:cNvSpPr>
          <p:nvPr>
            <p:custDataLst>
              <p:tags r:id="rId3"/>
            </p:custDataLst>
          </p:nvPr>
        </p:nvSpPr>
        <p:spPr bwMode="auto">
          <a:xfrm>
            <a:off x="855544" y="1900545"/>
            <a:ext cx="5131036"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rPr>
              <a:t>由电压与电流瞬时关系可知</a:t>
            </a:r>
            <a:r>
              <a:rPr lang="zh-CN" altLang="en-US" sz="1800" dirty="0">
                <a:solidFill>
                  <a:schemeClr val="dk1"/>
                </a:solidFill>
                <a:latin typeface="黑体" panose="02010609060101010101" pitchFamily="49" charset="-122"/>
                <a:ea typeface="黑体" panose="02010609060101010101" pitchFamily="49" charset="-122"/>
              </a:rPr>
              <a:t>：</a:t>
            </a:r>
            <a:endParaRPr lang="en-US" altLang="zh-CN" sz="1800" dirty="0">
              <a:solidFill>
                <a:schemeClr val="dk1"/>
              </a:solidFill>
              <a:latin typeface="黑体" panose="02010609060101010101" pitchFamily="49" charset="-122"/>
              <a:ea typeface="黑体" panose="02010609060101010101" pitchFamily="49" charset="-122"/>
            </a:endParaRPr>
          </a:p>
          <a:p>
            <a:endParaRPr lang="en-US" altLang="zh-CN" sz="1800" dirty="0">
              <a:solidFill>
                <a:schemeClr val="dk1"/>
              </a:solidFill>
              <a:latin typeface="黑体" panose="02010609060101010101" pitchFamily="49" charset="-122"/>
              <a:ea typeface="黑体" panose="02010609060101010101" pitchFamily="49" charset="-122"/>
            </a:endParaRPr>
          </a:p>
          <a:p>
            <a:r>
              <a:rPr lang="zh-CN" altLang="en-US" sz="1800" dirty="0">
                <a:solidFill>
                  <a:schemeClr val="dk1"/>
                </a:solidFill>
                <a:latin typeface="黑体" panose="02010609060101010101" pitchFamily="49" charset="-122"/>
                <a:ea typeface="黑体" panose="02010609060101010101" pitchFamily="49" charset="-122"/>
              </a:rPr>
              <a:t>                           </a:t>
            </a:r>
            <a:endParaRPr lang="en-US" altLang="zh-CN" sz="1800" dirty="0">
              <a:solidFill>
                <a:schemeClr val="dk1"/>
              </a:solidFill>
              <a:latin typeface="黑体" panose="02010609060101010101" pitchFamily="49" charset="-122"/>
              <a:ea typeface="黑体" panose="02010609060101010101" pitchFamily="49" charset="-122"/>
            </a:endParaRPr>
          </a:p>
          <a:p>
            <a:r>
              <a:rPr lang="en-US" altLang="zh-CN" sz="1800" dirty="0">
                <a:solidFill>
                  <a:schemeClr val="dk1"/>
                </a:solidFill>
                <a:latin typeface="黑体" panose="02010609060101010101" pitchFamily="49" charset="-122"/>
                <a:ea typeface="黑体" panose="02010609060101010101" pitchFamily="49" charset="-122"/>
              </a:rPr>
              <a:t>                             </a:t>
            </a:r>
            <a:r>
              <a:rPr lang="zh-CN" altLang="en-US" sz="1800" dirty="0">
                <a:solidFill>
                  <a:schemeClr val="dk1"/>
                </a:solidFill>
                <a:latin typeface="黑体" panose="02010609060101010101" pitchFamily="49" charset="-122"/>
                <a:ea typeface="黑体" panose="02010609060101010101" pitchFamily="49" charset="-122"/>
              </a:rPr>
              <a:t>或  </a:t>
            </a:r>
            <a:endParaRPr lang="zh-CN" altLang="en-US" sz="1800" dirty="0">
              <a:solidFill>
                <a:schemeClr val="dk1"/>
              </a:solidFill>
              <a:latin typeface="黑体" panose="02010609060101010101" pitchFamily="49" charset="-122"/>
              <a:ea typeface="黑体" panose="02010609060101010101" pitchFamily="49" charset="-122"/>
            </a:endParaRPr>
          </a:p>
        </p:txBody>
      </p:sp>
      <p:sp>
        <p:nvSpPr>
          <p:cNvPr id="24" name="文本框 11"/>
          <p:cNvSpPr txBox="1">
            <a:spLocks noRot="1" noChangeAspect="1" noMove="1" noResize="1" noEditPoints="1" noAdjustHandles="1" noChangeArrowheads="1" noChangeShapeType="1" noTextEdit="1"/>
          </p:cNvSpPr>
          <p:nvPr/>
        </p:nvSpPr>
        <p:spPr>
          <a:xfrm>
            <a:off x="683568" y="3429000"/>
            <a:ext cx="8064896" cy="1062535"/>
          </a:xfrm>
          <a:prstGeom prst="rect">
            <a:avLst/>
          </a:prstGeom>
          <a:blipFill>
            <a:blip r:embed="rId4"/>
            <a:stretch>
              <a:fillRect l="-605" t="-4598" b="-6322"/>
            </a:stretch>
          </a:blipFill>
        </p:spPr>
        <p:txBody>
          <a:bodyPr/>
          <a:lstStyle/>
          <a:p>
            <a:r>
              <a:rPr lang="zh-CN" altLang="en-US" sz="1800">
                <a:noFill/>
                <a:latin typeface="黑体" panose="02010609060101010101" pitchFamily="49" charset="-122"/>
                <a:ea typeface="黑体" panose="02010609060101010101" pitchFamily="49" charset="-122"/>
              </a:rPr>
              <a:t> </a:t>
            </a:r>
            <a:endParaRPr lang="zh-CN" altLang="en-US" sz="1800">
              <a:noFill/>
              <a:latin typeface="黑体" panose="02010609060101010101" pitchFamily="49" charset="-122"/>
              <a:ea typeface="黑体" panose="02010609060101010101" pitchFamily="49" charset="-12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0" y="829310"/>
            <a:ext cx="5968365" cy="460375"/>
          </a:xfrm>
          <a:prstGeom prst="rect">
            <a:avLst/>
          </a:prstGeom>
          <a:noFill/>
        </p:spPr>
        <p:txBody>
          <a:bodyPr wrap="square" rtlCol="0" anchor="t">
            <a:spAutoFit/>
          </a:bodyPr>
          <a:lstStyle/>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电容对交流电的阻碍作用</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8" name="文本框 7"/>
              <p:cNvSpPr txBox="1"/>
              <p:nvPr/>
            </p:nvSpPr>
            <p:spPr>
              <a:xfrm>
                <a:off x="2195288" y="2885430"/>
                <a:ext cx="1739152" cy="369332"/>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𝑚</m:t>
                          </m:r>
                        </m:sub>
                      </m:sSub>
                      <m:r>
                        <a:rPr lang="en-US" altLang="zh-CN" b="0" i="1" smtClean="0">
                          <a:latin typeface="Cambria Math" panose="02040503050406030204" pitchFamily="18" charset="0"/>
                        </a:rPr>
                        <m:t>=</m:t>
                      </m:r>
                      <m:r>
                        <a:rPr lang="zh-CN" altLang="en-US" b="0" i="1" smtClean="0">
                          <a:latin typeface="Cambria Math" panose="02040503050406030204" pitchFamily="18" charset="0"/>
                        </a:rPr>
                        <m:t>𝜔</m:t>
                      </m:r>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𝑚</m:t>
                          </m:r>
                        </m:sub>
                      </m:sSub>
                    </m:oMath>
                  </m:oMathPara>
                </a14:m>
                <a:endParaRPr lang="zh-CN" altLang="en-US" dirty="0"/>
              </a:p>
            </p:txBody>
          </p:sp>
        </mc:Choice>
        <mc:Fallback>
          <p:sp>
            <p:nvSpPr>
              <p:cNvPr id="8" name="文本框 7"/>
              <p:cNvSpPr txBox="1">
                <a:spLocks noRot="1" noChangeAspect="1" noMove="1" noResize="1" noEditPoints="1" noAdjustHandles="1" noChangeArrowheads="1" noChangeShapeType="1" noTextEdit="1"/>
              </p:cNvSpPr>
              <p:nvPr/>
            </p:nvSpPr>
            <p:spPr>
              <a:xfrm>
                <a:off x="2195288" y="2885430"/>
                <a:ext cx="1739152" cy="369332"/>
              </a:xfrm>
              <a:prstGeom prst="rect">
                <a:avLst/>
              </a:prstGeom>
              <a:blipFill rotWithShape="1">
                <a:blip r:embed="rId5"/>
                <a:stretch>
                  <a:fillRect l="-5" t="-169" r="35" b="10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4786630" y="2631078"/>
                <a:ext cx="1658936" cy="683392"/>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f>
                        <m:fPr>
                          <m:ctrlPr>
                            <a:rPr lang="en-US" altLang="zh-CN" i="1" smtClean="0">
                              <a:latin typeface="Cambria Math" panose="02040503050406030204" pitchFamily="18" charset="0"/>
                            </a:rPr>
                          </m:ctrlPr>
                        </m:fPr>
                        <m:num>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𝑚</m:t>
                              </m:r>
                            </m:sub>
                          </m:sSub>
                        </m:num>
                        <m:den>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𝐼</m:t>
                              </m:r>
                            </m:e>
                            <m:sub>
                              <m:r>
                                <a:rPr lang="en-US" altLang="zh-CN" b="0" i="1" smtClean="0">
                                  <a:latin typeface="Cambria Math" panose="02040503050406030204" pitchFamily="18" charset="0"/>
                                </a:rPr>
                                <m:t>𝑚</m:t>
                              </m:r>
                            </m:sub>
                          </m:sSub>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𝑈</m:t>
                          </m:r>
                        </m:num>
                        <m:den>
                          <m:r>
                            <a:rPr lang="en-US" altLang="zh-CN" b="0" i="1" smtClean="0">
                              <a:latin typeface="Cambria Math" panose="02040503050406030204" pitchFamily="18" charset="0"/>
                            </a:rPr>
                            <m:t>𝐼</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zh-CN" altLang="en-US" b="0" i="1" smtClean="0">
                              <a:latin typeface="Cambria Math" panose="02040503050406030204" pitchFamily="18" charset="0"/>
                            </a:rPr>
                            <m:t>𝜔</m:t>
                          </m:r>
                          <m:r>
                            <a:rPr lang="en-US" altLang="zh-CN" b="0" i="1" smtClean="0">
                              <a:latin typeface="Cambria Math" panose="02040503050406030204" pitchFamily="18" charset="0"/>
                            </a:rPr>
                            <m:t>𝐶</m:t>
                          </m:r>
                        </m:den>
                      </m:f>
                    </m:oMath>
                  </m:oMathPara>
                </a14:m>
                <a:endParaRPr lang="zh-CN" altLang="en-US" dirty="0"/>
              </a:p>
            </p:txBody>
          </p:sp>
        </mc:Choice>
        <mc:Fallback>
          <p:sp>
            <p:nvSpPr>
              <p:cNvPr id="9" name="文本框 8"/>
              <p:cNvSpPr txBox="1">
                <a:spLocks noRot="1" noChangeAspect="1" noMove="1" noResize="1" noEditPoints="1" noAdjustHandles="1" noChangeArrowheads="1" noChangeShapeType="1" noTextEdit="1"/>
              </p:cNvSpPr>
              <p:nvPr/>
            </p:nvSpPr>
            <p:spPr>
              <a:xfrm>
                <a:off x="4786630" y="2631078"/>
                <a:ext cx="1658936" cy="683392"/>
              </a:xfrm>
              <a:prstGeom prst="rect">
                <a:avLst/>
              </a:prstGeom>
              <a:blipFill rotWithShape="1">
                <a:blip r:embed="rId6"/>
                <a:stretch>
                  <a:fillRect t="-40" r="19"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p:cNvSpPr txBox="1"/>
              <p:nvPr/>
            </p:nvSpPr>
            <p:spPr>
              <a:xfrm>
                <a:off x="3375716" y="4797558"/>
                <a:ext cx="2462443" cy="661335"/>
              </a:xfrm>
              <a:prstGeom prst="rect">
                <a:avLst/>
              </a:prstGeom>
              <a:solidFill>
                <a:srgbClr val="FFC000"/>
              </a:solid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𝐶</m:t>
                          </m:r>
                        </m:sub>
                      </m:sSub>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zh-CN" altLang="en-US" b="0" i="1" smtClean="0">
                              <a:latin typeface="Cambria Math" panose="02040503050406030204" pitchFamily="18" charset="0"/>
                            </a:rPr>
                            <m:t>𝜔</m:t>
                          </m:r>
                          <m:r>
                            <a:rPr lang="en-US" altLang="zh-CN" b="0" i="1" smtClean="0">
                              <a:latin typeface="Cambria Math" panose="02040503050406030204" pitchFamily="18" charset="0"/>
                            </a:rPr>
                            <m:t>𝐶</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r>
                            <a:rPr lang="zh-CN" altLang="en-US" b="0" i="1" smtClean="0">
                              <a:latin typeface="Cambria Math" panose="02040503050406030204" pitchFamily="18" charset="0"/>
                            </a:rPr>
                            <m:t>𝜋</m:t>
                          </m:r>
                          <m:r>
                            <a:rPr lang="en-US" altLang="zh-CN" b="0" i="1" smtClean="0">
                              <a:latin typeface="Cambria Math" panose="02040503050406030204" pitchFamily="18" charset="0"/>
                            </a:rPr>
                            <m:t>𝑓𝐶</m:t>
                          </m:r>
                        </m:den>
                      </m:f>
                    </m:oMath>
                  </m:oMathPara>
                </a14:m>
                <a:endParaRPr lang="zh-CN" altLang="en-US" dirty="0"/>
              </a:p>
            </p:txBody>
          </p:sp>
        </mc:Choice>
        <mc:Fallback>
          <p:sp>
            <p:nvSpPr>
              <p:cNvPr id="12" name="文本框 11"/>
              <p:cNvSpPr txBox="1">
                <a:spLocks noRot="1" noChangeAspect="1" noMove="1" noResize="1" noEditPoints="1" noAdjustHandles="1" noChangeArrowheads="1" noChangeShapeType="1" noTextEdit="1"/>
              </p:cNvSpPr>
              <p:nvPr/>
            </p:nvSpPr>
            <p:spPr>
              <a:xfrm>
                <a:off x="3375716" y="4797558"/>
                <a:ext cx="2462443" cy="661335"/>
              </a:xfrm>
              <a:prstGeom prst="rect">
                <a:avLst/>
              </a:prstGeom>
              <a:blipFill rotWithShape="1">
                <a:blip r:embed="rId7"/>
                <a:stretch>
                  <a:fillRect l="-2" t="-20" r="25" b="65"/>
                </a:stretch>
              </a:blipFill>
            </p:spPr>
            <p:txBody>
              <a:bodyPr/>
              <a:lstStyle/>
              <a:p>
                <a:r>
                  <a:rPr lang="zh-CN" altLang="en-US">
                    <a:noFill/>
                  </a:rPr>
                  <a:t> </a:t>
                </a:r>
              </a:p>
            </p:txBody>
          </p:sp>
        </mc:Fallback>
      </mc:AlternateContent>
    </p:spTree>
    <p:custDataLst>
      <p:tags r:id="rId8"/>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1" name="图片 9"/>
          <p:cNvPicPr>
            <a:picLocks noChangeAspect="1" noChangeArrowheads="1"/>
          </p:cNvPicPr>
          <p:nvPr/>
        </p:nvPicPr>
        <p:blipFill>
          <a:blip r:embed="rId2"/>
          <a:srcRect/>
          <a:stretch>
            <a:fillRect/>
          </a:stretch>
        </p:blipFill>
        <p:spPr bwMode="auto">
          <a:xfrm>
            <a:off x="755576" y="1638935"/>
            <a:ext cx="2226330" cy="1974215"/>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2" name="文本框 10"/>
          <p:cNvSpPr txBox="1">
            <a:spLocks noChangeArrowheads="1"/>
          </p:cNvSpPr>
          <p:nvPr>
            <p:custDataLst>
              <p:tags r:id="rId3"/>
            </p:custDataLst>
          </p:nvPr>
        </p:nvSpPr>
        <p:spPr bwMode="auto">
          <a:xfrm>
            <a:off x="3361615" y="1658762"/>
            <a:ext cx="547519"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rPr>
              <a:t>设</a:t>
            </a:r>
            <a:endParaRPr lang="zh-CN" altLang="en-US" sz="2800" dirty="0">
              <a:solidFill>
                <a:schemeClr val="dk1"/>
              </a:solidFill>
              <a:latin typeface="黑体" panose="02010609060101010101" pitchFamily="49" charset="-122"/>
              <a:ea typeface="黑体" panose="02010609060101010101" pitchFamily="49" charset="-122"/>
            </a:endParaRPr>
          </a:p>
        </p:txBody>
      </p:sp>
      <p:pic>
        <p:nvPicPr>
          <p:cNvPr id="26" name="图片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4270" y="1561971"/>
            <a:ext cx="2805349" cy="208341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27" name="文本框 11"/>
          <p:cNvSpPr txBox="1">
            <a:spLocks noChangeArrowheads="1"/>
          </p:cNvSpPr>
          <p:nvPr>
            <p:custDataLst>
              <p:tags r:id="rId5"/>
            </p:custDataLst>
          </p:nvPr>
        </p:nvSpPr>
        <p:spPr bwMode="auto">
          <a:xfrm>
            <a:off x="3361615" y="3162300"/>
            <a:ext cx="112790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rPr>
              <a:t>则有</a:t>
            </a:r>
            <a:endParaRPr lang="zh-CN" altLang="en-US" sz="2800" dirty="0">
              <a:solidFill>
                <a:schemeClr val="dk1"/>
              </a:solidFill>
              <a:latin typeface="黑体" panose="02010609060101010101" pitchFamily="49" charset="-122"/>
              <a:ea typeface="黑体" panose="02010609060101010101" pitchFamily="49" charset="-122"/>
            </a:endParaRPr>
          </a:p>
        </p:txBody>
      </p:sp>
      <p:sp>
        <p:nvSpPr>
          <p:cNvPr id="28" name="Rectangle 6"/>
          <p:cNvSpPr>
            <a:spLocks noChangeArrowheads="1"/>
          </p:cNvSpPr>
          <p:nvPr>
            <p:custDataLst>
              <p:tags r:id="rId6"/>
            </p:custDataLst>
          </p:nvPr>
        </p:nvSpPr>
        <p:spPr bwMode="auto">
          <a:xfrm>
            <a:off x="955675" y="3962718"/>
            <a:ext cx="7416800" cy="1383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式中表示电压的有效值等于电流的有效值与容抗的乘积，而</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在相位上电压滞后电流</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90</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r>
              <a:rPr lang="zh-CN" altLang="en-US" sz="2800" i="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i="1"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0" y="829310"/>
            <a:ext cx="5968365" cy="1014730"/>
          </a:xfrm>
          <a:prstGeom prst="rect">
            <a:avLst/>
          </a:prstGeom>
          <a:noFill/>
        </p:spPr>
        <p:txBody>
          <a:bodyPr wrap="square" rtlCol="0" anchor="t">
            <a:spAutoFit/>
          </a:body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电压、电流的相量表示法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468313" y="1628776"/>
            <a:ext cx="8229600" cy="3490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8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瞬时功率</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可见，在纯电容正弦电路中，电容上瞬时功率是按正弦规律变化的，且变化的频率是电压（电流）的两倍。 </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80000"/>
              </a:lnSpc>
            </a:pP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8" name="组合 7"/>
          <p:cNvGrpSpPr/>
          <p:nvPr/>
        </p:nvGrpSpPr>
        <p:grpSpPr>
          <a:xfrm>
            <a:off x="104140" y="361315"/>
            <a:ext cx="9046210" cy="460375"/>
            <a:chOff x="164" y="569"/>
            <a:chExt cx="14246" cy="725"/>
          </a:xfrm>
        </p:grpSpPr>
        <p:sp>
          <p:nvSpPr>
            <p:cNvPr id="9" name="文本框 8"/>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纯电容交流电路</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4" name="文本框 13"/>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1" name="文本框 2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4" name="文本框 23"/>
          <p:cNvSpPr txBox="1"/>
          <p:nvPr/>
        </p:nvSpPr>
        <p:spPr>
          <a:xfrm>
            <a:off x="82550" y="829310"/>
            <a:ext cx="5885815" cy="460375"/>
          </a:xfrm>
          <a:prstGeom prst="rect">
            <a:avLst/>
          </a:prstGeom>
          <a:noFill/>
        </p:spPr>
        <p:txBody>
          <a:bodyPr wrap="square" rtlCol="0" anchor="t">
            <a:spAutoFit/>
          </a:bodyPr>
          <a:lstStyle/>
          <a:p>
            <a:pPr>
              <a:spcBef>
                <a:spcPct val="50000"/>
              </a:spcBef>
            </a:pPr>
            <a:r>
              <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三、功率</a:t>
            </a:r>
            <a:endParaRPr kumimoji="1" 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mc:AlternateContent xmlns:mc="http://schemas.openxmlformats.org/markup-compatibility/2006">
        <mc:Choice xmlns:a14="http://schemas.microsoft.com/office/drawing/2010/main" Requires="a14">
          <p:sp>
            <p:nvSpPr>
              <p:cNvPr id="2" name="文本框 1"/>
              <p:cNvSpPr txBox="1"/>
              <p:nvPr/>
            </p:nvSpPr>
            <p:spPr>
              <a:xfrm>
                <a:off x="335288" y="2127306"/>
                <a:ext cx="8473423" cy="3314305"/>
              </a:xfrm>
              <a:prstGeom prst="rect">
                <a:avLst/>
              </a:prstGeom>
              <a:noFill/>
            </p:spPr>
            <p:txBody>
              <a:bodyPr wrap="square" rtlCol="0">
                <a:spAutoFit/>
              </a:bodyPr>
              <a:lstStyle/>
              <a:p>
                <a:pPr>
                  <a:lnSpc>
                    <a:spcPct val="150000"/>
                  </a:lnSpc>
                </a:pPr>
                <a:r>
                  <a:rPr lang="zh-CN" altLang="en-US" sz="2000" b="1" dirty="0"/>
                  <a:t>在纯电容电路中，设正弦交流电路的电压为</a:t>
                </a: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𝒖</m:t>
                    </m:r>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000" b="1" i="1" smtClean="0">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𝑼</m:t>
                        </m:r>
                      </m:e>
                      <m:sub>
                        <m:r>
                          <a:rPr lang="en-US" altLang="zh-CN" sz="2000" b="1" i="1" smtClean="0">
                            <a:solidFill>
                              <a:schemeClr val="dk1">
                                <a:lumMod val="85000"/>
                                <a:lumOff val="15000"/>
                              </a:schemeClr>
                            </a:solidFill>
                            <a:latin typeface="Cambria Math" panose="02040503050406030204" pitchFamily="18" charset="0"/>
                          </a:rPr>
                          <m:t>𝒎</m:t>
                        </m:r>
                      </m:sub>
                    </m:sSub>
                    <m:r>
                      <a:rPr lang="en-US" altLang="zh-CN" sz="2000" b="1" i="1" smtClean="0">
                        <a:solidFill>
                          <a:schemeClr val="dk1">
                            <a:lumMod val="85000"/>
                            <a:lumOff val="15000"/>
                          </a:schemeClr>
                        </a:solidFill>
                        <a:latin typeface="Cambria Math" panose="02040503050406030204" pitchFamily="18" charset="0"/>
                      </a:rPr>
                      <m:t>𝒔𝒊𝒏</m:t>
                    </m:r>
                    <m:r>
                      <a:rPr lang="zh-CN" altLang="en-US" sz="2000" b="1" i="1" smtClean="0">
                        <a:solidFill>
                          <a:schemeClr val="dk1">
                            <a:lumMod val="85000"/>
                            <a:lumOff val="15000"/>
                          </a:schemeClr>
                        </a:solidFill>
                        <a:latin typeface="Cambria Math" panose="02040503050406030204" pitchFamily="18" charset="0"/>
                      </a:rPr>
                      <m:t>𝝎</m:t>
                    </m:r>
                    <m:r>
                      <a:rPr lang="en-US" altLang="zh-CN" sz="2000" b="1" i="1" smtClean="0">
                        <a:solidFill>
                          <a:schemeClr val="dk1">
                            <a:lumMod val="85000"/>
                            <a:lumOff val="15000"/>
                          </a:schemeClr>
                        </a:solidFill>
                        <a:latin typeface="Cambria Math" panose="02040503050406030204" pitchFamily="18" charset="0"/>
                      </a:rPr>
                      <m:t>𝒕</m:t>
                    </m:r>
                  </m:oMath>
                </a14:m>
                <a:r>
                  <a:rPr lang="zh-CN" altLang="en-US" sz="2000" b="1" dirty="0">
                    <a:solidFill>
                      <a:schemeClr val="dk1">
                        <a:lumMod val="85000"/>
                        <a:lumOff val="15000"/>
                      </a:schemeClr>
                    </a:solidFill>
                    <a:latin typeface="宋体" panose="02010600030101010101" pitchFamily="2" charset="-122"/>
                    <a:cs typeface="黑体" panose="02010609060101010101" pitchFamily="49" charset="-122"/>
                  </a:rPr>
                  <a:t>，电流为</a:t>
                </a:r>
                <a14:m>
                  <m:oMath xmlns:m="http://schemas.openxmlformats.org/officeDocument/2006/math">
                    <m:r>
                      <a:rPr lang="en-US" altLang="zh-CN" sz="2000" b="1" i="1" smtClean="0">
                        <a:solidFill>
                          <a:schemeClr val="dk1">
                            <a:lumMod val="85000"/>
                            <a:lumOff val="15000"/>
                          </a:schemeClr>
                        </a:solidFill>
                        <a:latin typeface="Cambria Math" panose="02040503050406030204" pitchFamily="18" charset="0"/>
                        <a:cs typeface="黑体" panose="02010609060101010101" pitchFamily="49" charset="-122"/>
                      </a:rPr>
                      <m:t>𝒊</m:t>
                    </m:r>
                    <m:r>
                      <a:rPr lang="en-US" altLang="zh-CN" sz="2000" b="1" i="1">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2000" b="1" i="1">
                            <a:solidFill>
                              <a:schemeClr val="dk1">
                                <a:lumMod val="85000"/>
                                <a:lumOff val="15000"/>
                              </a:schemeClr>
                            </a:solidFill>
                            <a:latin typeface="Cambria Math" panose="02040503050406030204" pitchFamily="18" charset="0"/>
                          </a:rPr>
                        </m:ctrlPr>
                      </m:sSubPr>
                      <m:e>
                        <m:r>
                          <a:rPr lang="en-US" altLang="zh-CN" sz="2000" b="1" i="1" smtClean="0">
                            <a:solidFill>
                              <a:schemeClr val="dk1">
                                <a:lumMod val="85000"/>
                                <a:lumOff val="15000"/>
                              </a:schemeClr>
                            </a:solidFill>
                            <a:latin typeface="Cambria Math" panose="02040503050406030204" pitchFamily="18" charset="0"/>
                          </a:rPr>
                          <m:t>𝑰</m:t>
                        </m:r>
                      </m:e>
                      <m:sub>
                        <m:r>
                          <a:rPr lang="en-US" altLang="zh-CN" sz="2000" b="1" i="1">
                            <a:solidFill>
                              <a:schemeClr val="dk1">
                                <a:lumMod val="85000"/>
                                <a:lumOff val="15000"/>
                              </a:schemeClr>
                            </a:solidFill>
                            <a:latin typeface="Cambria Math" panose="02040503050406030204" pitchFamily="18" charset="0"/>
                          </a:rPr>
                          <m:t>𝒎</m:t>
                        </m:r>
                      </m:sub>
                    </m:sSub>
                    <m:r>
                      <a:rPr lang="en-US" altLang="zh-CN" sz="2000" b="1" i="1">
                        <a:solidFill>
                          <a:schemeClr val="dk1">
                            <a:lumMod val="85000"/>
                            <a:lumOff val="15000"/>
                          </a:schemeClr>
                        </a:solidFill>
                        <a:latin typeface="Cambria Math" panose="02040503050406030204" pitchFamily="18" charset="0"/>
                      </a:rPr>
                      <m:t>𝒔𝒊𝒏</m:t>
                    </m:r>
                    <m:r>
                      <a:rPr lang="en-US" altLang="zh-CN" sz="2000" b="1" i="1" smtClean="0">
                        <a:solidFill>
                          <a:schemeClr val="dk1">
                            <a:lumMod val="85000"/>
                            <a:lumOff val="15000"/>
                          </a:schemeClr>
                        </a:solidFill>
                        <a:latin typeface="Cambria Math" panose="02040503050406030204" pitchFamily="18" charset="0"/>
                      </a:rPr>
                      <m:t>(</m:t>
                    </m:r>
                    <m:r>
                      <a:rPr lang="zh-CN" altLang="en-US" sz="2000" b="1" i="1">
                        <a:solidFill>
                          <a:schemeClr val="dk1">
                            <a:lumMod val="85000"/>
                            <a:lumOff val="15000"/>
                          </a:schemeClr>
                        </a:solidFill>
                        <a:latin typeface="Cambria Math" panose="02040503050406030204" pitchFamily="18" charset="0"/>
                      </a:rPr>
                      <m:t>𝝎</m:t>
                    </m:r>
                    <m:r>
                      <a:rPr lang="en-US" altLang="zh-CN" sz="2000" b="1" i="1">
                        <a:solidFill>
                          <a:schemeClr val="dk1">
                            <a:lumMod val="85000"/>
                            <a:lumOff val="15000"/>
                          </a:schemeClr>
                        </a:solidFill>
                        <a:latin typeface="Cambria Math" panose="02040503050406030204" pitchFamily="18" charset="0"/>
                      </a:rPr>
                      <m:t>𝒕</m:t>
                    </m:r>
                    <m:r>
                      <m:rPr>
                        <m:nor/>
                      </m:rPr>
                      <a:rPr lang="en-US" altLang="zh-CN" sz="2000" b="1">
                        <a:solidFill>
                          <a:schemeClr val="dk1">
                            <a:lumMod val="85000"/>
                            <a:lumOff val="15000"/>
                          </a:schemeClr>
                        </a:solidFill>
                        <a:latin typeface="Cambria Math" panose="02040503050406030204" pitchFamily="18" charset="0"/>
                      </a:rPr>
                      <m:t>+</m:t>
                    </m:r>
                    <m:r>
                      <m:rPr>
                        <m:nor/>
                      </m:rPr>
                      <a:rPr lang="en-US" altLang="zh-CN" sz="2000" b="1">
                        <a:solidFill>
                          <a:schemeClr val="dk1">
                            <a:lumMod val="85000"/>
                            <a:lumOff val="15000"/>
                          </a:schemeClr>
                        </a:solidFill>
                        <a:latin typeface="Cambria Math" panose="02040503050406030204" pitchFamily="18" charset="0"/>
                      </a:rPr>
                      <m:t>90</m:t>
                    </m:r>
                    <m:r>
                      <a:rPr lang="en-US" altLang="zh-CN" sz="2000" b="1" i="1">
                        <a:solidFill>
                          <a:schemeClr val="dk1">
                            <a:lumMod val="85000"/>
                            <a:lumOff val="15000"/>
                          </a:schemeClr>
                        </a:solidFill>
                        <a:latin typeface="Cambria Math" panose="02040503050406030204" pitchFamily="18" charset="0"/>
                      </a:rPr>
                      <m:t>°)</m:t>
                    </m:r>
                  </m:oMath>
                </a14:m>
                <a:r>
                  <a:rPr lang="en-US" altLang="zh-CN" sz="2000" b="1" dirty="0">
                    <a:solidFill>
                      <a:schemeClr val="dk1">
                        <a:lumMod val="85000"/>
                        <a:lumOff val="15000"/>
                      </a:schemeClr>
                    </a:solidFill>
                    <a:latin typeface="宋体" panose="02010600030101010101" pitchFamily="2" charset="-122"/>
                    <a:cs typeface="黑体" panose="02010609060101010101" pitchFamily="49" charset="-122"/>
                  </a:rPr>
                  <a:t>,</a:t>
                </a:r>
                <a:r>
                  <a:rPr lang="zh-CN" altLang="en-US" sz="2000" b="1" dirty="0">
                    <a:solidFill>
                      <a:schemeClr val="dk1">
                        <a:lumMod val="85000"/>
                        <a:lumOff val="15000"/>
                      </a:schemeClr>
                    </a:solidFill>
                    <a:latin typeface="宋体" panose="02010600030101010101" pitchFamily="2" charset="-122"/>
                    <a:cs typeface="黑体" panose="02010609060101010101" pitchFamily="49" charset="-122"/>
                  </a:rPr>
                  <a:t>则瞬时功率的表达式为：</a:t>
                </a:r>
                <a:endParaRPr lang="en-US" altLang="zh-CN" sz="2000" b="1" dirty="0">
                  <a:solidFill>
                    <a:schemeClr val="dk1">
                      <a:lumMod val="85000"/>
                      <a:lumOff val="15000"/>
                    </a:schemeClr>
                  </a:solidFill>
                  <a:latin typeface="宋体" panose="02010600030101010101" pitchFamily="2" charset="-122"/>
                  <a:cs typeface="黑体" panose="02010609060101010101" pitchFamily="49" charset="-122"/>
                </a:endParaRPr>
              </a:p>
              <a:p>
                <a:pPr>
                  <a:lnSpc>
                    <a:spcPct val="150000"/>
                  </a:lnSpc>
                </a:pPr>
                <a14:m>
                  <m:oMathPara xmlns:m="http://schemas.openxmlformats.org/officeDocument/2006/math">
                    <m:oMathParaPr>
                      <m:jc m:val="centerGroup"/>
                    </m:oMathParaPr>
                    <m:oMath xmlns:m="http://schemas.openxmlformats.org/officeDocument/2006/math">
                      <m:r>
                        <a:rPr lang="en-US" altLang="zh-CN" sz="1800" b="1" i="1" smtClean="0">
                          <a:solidFill>
                            <a:schemeClr val="dk1">
                              <a:lumMod val="85000"/>
                              <a:lumOff val="15000"/>
                            </a:schemeClr>
                          </a:solidFill>
                          <a:latin typeface="Cambria Math" panose="02040503050406030204" pitchFamily="18" charset="0"/>
                          <a:cs typeface="黑体" panose="02010609060101010101" pitchFamily="49" charset="-122"/>
                        </a:rPr>
                        <m:t>𝒑</m:t>
                      </m:r>
                      <m:r>
                        <a:rPr lang="en-US" altLang="zh-CN" sz="1800" b="1" i="1" smtClean="0">
                          <a:solidFill>
                            <a:schemeClr val="dk1">
                              <a:lumMod val="85000"/>
                              <a:lumOff val="15000"/>
                            </a:schemeClr>
                          </a:solidFill>
                          <a:latin typeface="Cambria Math" panose="02040503050406030204" pitchFamily="18" charset="0"/>
                          <a:cs typeface="黑体" panose="02010609060101010101" pitchFamily="49" charset="-122"/>
                        </a:rPr>
                        <m:t>=</m:t>
                      </m:r>
                      <m:r>
                        <a:rPr lang="en-US" altLang="zh-CN" sz="1800" b="1" i="1" smtClean="0">
                          <a:solidFill>
                            <a:schemeClr val="dk1">
                              <a:lumMod val="85000"/>
                              <a:lumOff val="15000"/>
                            </a:schemeClr>
                          </a:solidFill>
                          <a:latin typeface="Cambria Math" panose="02040503050406030204" pitchFamily="18" charset="0"/>
                          <a:cs typeface="黑体" panose="02010609060101010101" pitchFamily="49" charset="-122"/>
                        </a:rPr>
                        <m:t>𝒖𝒊</m:t>
                      </m:r>
                      <m:r>
                        <a:rPr lang="en-US" altLang="zh-CN" sz="1800" b="1" i="1" smtClean="0">
                          <a:solidFill>
                            <a:schemeClr val="dk1">
                              <a:lumMod val="85000"/>
                              <a:lumOff val="15000"/>
                            </a:schemeClr>
                          </a:solidFill>
                          <a:latin typeface="Cambria Math" panose="02040503050406030204" pitchFamily="18" charset="0"/>
                          <a:cs typeface="黑体" panose="02010609060101010101" pitchFamily="49" charset="-122"/>
                        </a:rPr>
                        <m:t>=</m:t>
                      </m:r>
                      <m:sSub>
                        <m:sSubPr>
                          <m:ctrlPr>
                            <a:rPr lang="en-US" altLang="zh-CN" sz="1800" b="1" i="1" smtClean="0">
                              <a:solidFill>
                                <a:schemeClr val="dk1">
                                  <a:lumMod val="85000"/>
                                  <a:lumOff val="15000"/>
                                </a:schemeClr>
                              </a:solidFill>
                              <a:latin typeface="Cambria Math" panose="02040503050406030204" pitchFamily="18" charset="0"/>
                            </a:rPr>
                          </m:ctrlPr>
                        </m:sSubPr>
                        <m:e>
                          <m:r>
                            <a:rPr lang="en-US" altLang="zh-CN" sz="1800" b="1" i="1" smtClean="0">
                              <a:solidFill>
                                <a:schemeClr val="dk1">
                                  <a:lumMod val="85000"/>
                                  <a:lumOff val="15000"/>
                                </a:schemeClr>
                              </a:solidFill>
                              <a:latin typeface="Cambria Math" panose="02040503050406030204" pitchFamily="18" charset="0"/>
                            </a:rPr>
                            <m:t>𝑼</m:t>
                          </m:r>
                        </m:e>
                        <m:sub>
                          <m:r>
                            <a:rPr lang="en-US" altLang="zh-CN" sz="1800" b="1" i="1" smtClean="0">
                              <a:solidFill>
                                <a:schemeClr val="dk1">
                                  <a:lumMod val="85000"/>
                                  <a:lumOff val="15000"/>
                                </a:schemeClr>
                              </a:solidFill>
                              <a:latin typeface="Cambria Math" panose="02040503050406030204" pitchFamily="18" charset="0"/>
                            </a:rPr>
                            <m:t>𝒎</m:t>
                          </m:r>
                        </m:sub>
                      </m:sSub>
                      <m:sSub>
                        <m:sSubPr>
                          <m:ctrlPr>
                            <a:rPr lang="en-US" altLang="zh-CN" sz="1800" b="1" i="1" smtClean="0">
                              <a:solidFill>
                                <a:schemeClr val="dk1">
                                  <a:lumMod val="85000"/>
                                  <a:lumOff val="15000"/>
                                </a:schemeClr>
                              </a:solidFill>
                              <a:latin typeface="Cambria Math" panose="02040503050406030204" pitchFamily="18" charset="0"/>
                            </a:rPr>
                          </m:ctrlPr>
                        </m:sSubPr>
                        <m:e>
                          <m:r>
                            <a:rPr lang="en-US" altLang="zh-CN" sz="1800" b="1" i="1" smtClean="0">
                              <a:solidFill>
                                <a:schemeClr val="dk1">
                                  <a:lumMod val="85000"/>
                                  <a:lumOff val="15000"/>
                                </a:schemeClr>
                              </a:solidFill>
                              <a:latin typeface="Cambria Math" panose="02040503050406030204" pitchFamily="18" charset="0"/>
                            </a:rPr>
                            <m:t>𝑰</m:t>
                          </m:r>
                        </m:e>
                        <m:sub>
                          <m:r>
                            <a:rPr lang="en-US" altLang="zh-CN" sz="1800" b="1" i="1" smtClean="0">
                              <a:solidFill>
                                <a:schemeClr val="dk1">
                                  <a:lumMod val="85000"/>
                                  <a:lumOff val="15000"/>
                                </a:schemeClr>
                              </a:solidFill>
                              <a:latin typeface="Cambria Math" panose="02040503050406030204" pitchFamily="18" charset="0"/>
                            </a:rPr>
                            <m:t>𝒎</m:t>
                          </m:r>
                        </m:sub>
                      </m:sSub>
                      <m:r>
                        <a:rPr lang="en-US" altLang="zh-CN" sz="1800" b="1" i="1" smtClean="0">
                          <a:solidFill>
                            <a:schemeClr val="dk1">
                              <a:lumMod val="85000"/>
                              <a:lumOff val="15000"/>
                            </a:schemeClr>
                          </a:solidFill>
                          <a:latin typeface="Cambria Math" panose="02040503050406030204" pitchFamily="18" charset="0"/>
                        </a:rPr>
                        <m:t>𝒔𝒊𝒏</m:t>
                      </m:r>
                      <m:r>
                        <a:rPr lang="zh-CN" altLang="en-US" sz="1800" b="1" i="1" smtClean="0">
                          <a:solidFill>
                            <a:schemeClr val="dk1">
                              <a:lumMod val="85000"/>
                              <a:lumOff val="15000"/>
                            </a:schemeClr>
                          </a:solidFill>
                          <a:latin typeface="Cambria Math" panose="02040503050406030204" pitchFamily="18" charset="0"/>
                        </a:rPr>
                        <m:t>𝝎</m:t>
                      </m:r>
                      <m:r>
                        <a:rPr lang="en-US" altLang="zh-CN" sz="1800" b="1" i="1" smtClean="0">
                          <a:solidFill>
                            <a:schemeClr val="dk1">
                              <a:lumMod val="85000"/>
                              <a:lumOff val="15000"/>
                            </a:schemeClr>
                          </a:solidFill>
                          <a:latin typeface="Cambria Math" panose="02040503050406030204" pitchFamily="18" charset="0"/>
                        </a:rPr>
                        <m:t>𝒕𝒔𝒊𝒏</m:t>
                      </m:r>
                      <m:d>
                        <m:dPr>
                          <m:ctrlPr>
                            <a:rPr lang="en-US" altLang="zh-CN" sz="1800" b="1" i="1" smtClean="0">
                              <a:solidFill>
                                <a:schemeClr val="dk1">
                                  <a:lumMod val="85000"/>
                                  <a:lumOff val="15000"/>
                                </a:schemeClr>
                              </a:solidFill>
                              <a:latin typeface="Cambria Math" panose="02040503050406030204" pitchFamily="18" charset="0"/>
                            </a:rPr>
                          </m:ctrlPr>
                        </m:dPr>
                        <m:e>
                          <m:r>
                            <a:rPr lang="zh-CN" altLang="en-US" sz="1800" b="1" i="1" smtClean="0">
                              <a:solidFill>
                                <a:schemeClr val="dk1">
                                  <a:lumMod val="85000"/>
                                  <a:lumOff val="15000"/>
                                </a:schemeClr>
                              </a:solidFill>
                              <a:latin typeface="Cambria Math" panose="02040503050406030204" pitchFamily="18" charset="0"/>
                            </a:rPr>
                            <m:t>𝝎</m:t>
                          </m:r>
                          <m:r>
                            <m:rPr>
                              <m:sty m:val="p"/>
                            </m:rPr>
                            <a:rPr lang="en-US" altLang="zh-CN" b="1" i="1">
                              <a:solidFill>
                                <a:schemeClr val="dk1">
                                  <a:lumMod val="85000"/>
                                  <a:lumOff val="15000"/>
                                </a:schemeClr>
                              </a:solidFill>
                              <a:latin typeface="Cambria Math" panose="02040503050406030204" pitchFamily="18" charset="0"/>
                            </a:rPr>
                            <m:t>t</m:t>
                          </m:r>
                          <m:r>
                            <a:rPr lang="en-US" altLang="zh-CN" b="1" i="1" smtClean="0">
                              <a:solidFill>
                                <a:schemeClr val="dk1">
                                  <a:lumMod val="85000"/>
                                  <a:lumOff val="15000"/>
                                </a:schemeClr>
                              </a:solidFill>
                              <a:latin typeface="Cambria Math" panose="02040503050406030204" pitchFamily="18" charset="0"/>
                            </a:rPr>
                            <m:t>+</m:t>
                          </m:r>
                          <m:r>
                            <a:rPr lang="en-US" altLang="zh-CN" b="1" i="1" smtClean="0">
                              <a:solidFill>
                                <a:schemeClr val="dk1">
                                  <a:lumMod val="85000"/>
                                  <a:lumOff val="15000"/>
                                </a:schemeClr>
                              </a:solidFill>
                              <a:latin typeface="Cambria Math" panose="02040503050406030204" pitchFamily="18" charset="0"/>
                            </a:rPr>
                            <m:t>𝟗𝟎</m:t>
                          </m:r>
                          <m:r>
                            <a:rPr lang="en-US" altLang="zh-CN" b="1" i="1" smtClean="0">
                              <a:solidFill>
                                <a:schemeClr val="dk1">
                                  <a:lumMod val="85000"/>
                                  <a:lumOff val="15000"/>
                                </a:schemeClr>
                              </a:solidFill>
                              <a:latin typeface="Cambria Math" panose="02040503050406030204" pitchFamily="18" charset="0"/>
                              <a:ea typeface="Cambria Math" panose="02040503050406030204" pitchFamily="18" charset="0"/>
                            </a:rPr>
                            <m:t>°</m:t>
                          </m:r>
                        </m:e>
                      </m:d>
                    </m:oMath>
                  </m:oMathPara>
                </a14:m>
                <a:endParaRPr lang="en-US" altLang="zh-CN" sz="1800" b="1" i="1" dirty="0">
                  <a:solidFill>
                    <a:schemeClr val="dk1">
                      <a:lumMod val="85000"/>
                      <a:lumOff val="15000"/>
                    </a:schemeClr>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sz="1800" b="1" i="1" smtClean="0">
                          <a:solidFill>
                            <a:schemeClr val="dk1">
                              <a:lumMod val="85000"/>
                              <a:lumOff val="15000"/>
                            </a:schemeClr>
                          </a:solidFill>
                          <a:latin typeface="Cambria Math" panose="02040503050406030204" pitchFamily="18" charset="0"/>
                        </a:rPr>
                        <m:t>=</m:t>
                      </m:r>
                      <m:sSub>
                        <m:sSubPr>
                          <m:ctrlPr>
                            <a:rPr lang="en-US" altLang="zh-CN" b="1" i="1">
                              <a:solidFill>
                                <a:schemeClr val="dk1">
                                  <a:lumMod val="85000"/>
                                  <a:lumOff val="15000"/>
                                </a:schemeClr>
                              </a:solidFill>
                              <a:latin typeface="Cambria Math" panose="02040503050406030204" pitchFamily="18" charset="0"/>
                            </a:rPr>
                          </m:ctrlPr>
                        </m:sSubPr>
                        <m:e>
                          <m:r>
                            <a:rPr lang="en-US" altLang="zh-CN" b="1" i="1">
                              <a:solidFill>
                                <a:schemeClr val="dk1">
                                  <a:lumMod val="85000"/>
                                  <a:lumOff val="15000"/>
                                </a:schemeClr>
                              </a:solidFill>
                              <a:latin typeface="Cambria Math" panose="02040503050406030204" pitchFamily="18" charset="0"/>
                            </a:rPr>
                            <m:t>𝑼</m:t>
                          </m:r>
                        </m:e>
                        <m:sub>
                          <m:r>
                            <a:rPr lang="en-US" altLang="zh-CN" b="1" i="1">
                              <a:solidFill>
                                <a:schemeClr val="dk1">
                                  <a:lumMod val="85000"/>
                                  <a:lumOff val="15000"/>
                                </a:schemeClr>
                              </a:solidFill>
                              <a:latin typeface="Cambria Math" panose="02040503050406030204" pitchFamily="18" charset="0"/>
                            </a:rPr>
                            <m:t>𝒎</m:t>
                          </m:r>
                        </m:sub>
                      </m:sSub>
                      <m:sSub>
                        <m:sSubPr>
                          <m:ctrlPr>
                            <a:rPr lang="en-US" altLang="zh-CN" b="1" i="1">
                              <a:solidFill>
                                <a:schemeClr val="dk1">
                                  <a:lumMod val="85000"/>
                                  <a:lumOff val="15000"/>
                                </a:schemeClr>
                              </a:solidFill>
                              <a:latin typeface="Cambria Math" panose="02040503050406030204" pitchFamily="18" charset="0"/>
                            </a:rPr>
                          </m:ctrlPr>
                        </m:sSubPr>
                        <m:e>
                          <m:r>
                            <a:rPr lang="en-US" altLang="zh-CN" b="1" i="1">
                              <a:solidFill>
                                <a:schemeClr val="dk1">
                                  <a:lumMod val="85000"/>
                                  <a:lumOff val="15000"/>
                                </a:schemeClr>
                              </a:solidFill>
                              <a:latin typeface="Cambria Math" panose="02040503050406030204" pitchFamily="18" charset="0"/>
                            </a:rPr>
                            <m:t>𝑰</m:t>
                          </m:r>
                        </m:e>
                        <m:sub>
                          <m:r>
                            <a:rPr lang="en-US" altLang="zh-CN" b="1" i="1">
                              <a:solidFill>
                                <a:schemeClr val="dk1">
                                  <a:lumMod val="85000"/>
                                  <a:lumOff val="15000"/>
                                </a:schemeClr>
                              </a:solidFill>
                              <a:latin typeface="Cambria Math" panose="02040503050406030204" pitchFamily="18" charset="0"/>
                            </a:rPr>
                            <m:t>𝒎</m:t>
                          </m:r>
                        </m:sub>
                      </m:sSub>
                      <m:r>
                        <a:rPr lang="en-US" altLang="zh-CN" b="1" i="1">
                          <a:solidFill>
                            <a:schemeClr val="dk1">
                              <a:lumMod val="85000"/>
                              <a:lumOff val="15000"/>
                            </a:schemeClr>
                          </a:solidFill>
                          <a:latin typeface="Cambria Math" panose="02040503050406030204" pitchFamily="18" charset="0"/>
                        </a:rPr>
                        <m:t>𝒔𝒊𝒏</m:t>
                      </m:r>
                      <m:r>
                        <a:rPr lang="zh-CN" altLang="en-US" b="1" i="1">
                          <a:solidFill>
                            <a:schemeClr val="dk1">
                              <a:lumMod val="85000"/>
                              <a:lumOff val="15000"/>
                            </a:schemeClr>
                          </a:solidFill>
                          <a:latin typeface="Cambria Math" panose="02040503050406030204" pitchFamily="18" charset="0"/>
                        </a:rPr>
                        <m:t>𝝎</m:t>
                      </m:r>
                      <m:r>
                        <a:rPr lang="en-US" altLang="zh-CN" b="1" i="1">
                          <a:solidFill>
                            <a:schemeClr val="dk1">
                              <a:lumMod val="85000"/>
                              <a:lumOff val="15000"/>
                            </a:schemeClr>
                          </a:solidFill>
                          <a:latin typeface="Cambria Math" panose="02040503050406030204" pitchFamily="18" charset="0"/>
                        </a:rPr>
                        <m:t>𝒕</m:t>
                      </m:r>
                      <m:r>
                        <a:rPr lang="en-US" altLang="zh-CN" sz="1800" b="1" i="1" smtClean="0">
                          <a:solidFill>
                            <a:schemeClr val="dk1">
                              <a:lumMod val="85000"/>
                              <a:lumOff val="15000"/>
                            </a:schemeClr>
                          </a:solidFill>
                          <a:latin typeface="Cambria Math" panose="02040503050406030204" pitchFamily="18" charset="0"/>
                        </a:rPr>
                        <m:t>𝒄𝒐𝒔</m:t>
                      </m:r>
                      <m:r>
                        <a:rPr lang="zh-CN" altLang="en-US" sz="1800" b="1" i="1" smtClean="0">
                          <a:solidFill>
                            <a:schemeClr val="dk1">
                              <a:lumMod val="85000"/>
                              <a:lumOff val="15000"/>
                            </a:schemeClr>
                          </a:solidFill>
                          <a:latin typeface="Cambria Math" panose="02040503050406030204" pitchFamily="18" charset="0"/>
                        </a:rPr>
                        <m:t>𝝎</m:t>
                      </m:r>
                      <m:r>
                        <a:rPr lang="en-US" altLang="zh-CN" sz="1800" b="1" i="1" smtClean="0">
                          <a:solidFill>
                            <a:schemeClr val="dk1">
                              <a:lumMod val="85000"/>
                              <a:lumOff val="15000"/>
                            </a:schemeClr>
                          </a:solidFill>
                          <a:latin typeface="Cambria Math" panose="02040503050406030204" pitchFamily="18" charset="0"/>
                        </a:rPr>
                        <m:t>𝒕</m:t>
                      </m:r>
                    </m:oMath>
                  </m:oMathPara>
                </a14:m>
                <a:endParaRPr lang="en-US" altLang="zh-CN" sz="1800" b="1" i="1" dirty="0">
                  <a:solidFill>
                    <a:schemeClr val="dk1">
                      <a:lumMod val="85000"/>
                      <a:lumOff val="15000"/>
                    </a:schemeClr>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sz="1800" b="1" i="1" smtClean="0">
                          <a:solidFill>
                            <a:schemeClr val="dk1">
                              <a:lumMod val="85000"/>
                              <a:lumOff val="15000"/>
                            </a:schemeClr>
                          </a:solidFill>
                          <a:latin typeface="Cambria Math" panose="02040503050406030204" pitchFamily="18" charset="0"/>
                        </a:rPr>
                        <m:t>=</m:t>
                      </m:r>
                      <m:f>
                        <m:fPr>
                          <m:ctrlPr>
                            <a:rPr lang="en-US" altLang="zh-CN" sz="1800" b="1" i="1" smtClean="0">
                              <a:solidFill>
                                <a:schemeClr val="dk1">
                                  <a:lumMod val="85000"/>
                                  <a:lumOff val="15000"/>
                                </a:schemeClr>
                              </a:solidFill>
                              <a:latin typeface="Cambria Math" panose="02040503050406030204" pitchFamily="18" charset="0"/>
                            </a:rPr>
                          </m:ctrlPr>
                        </m:fPr>
                        <m:num>
                          <m:sSub>
                            <m:sSubPr>
                              <m:ctrlPr>
                                <a:rPr lang="en-US" altLang="zh-CN" b="1" i="1">
                                  <a:solidFill>
                                    <a:schemeClr val="dk1">
                                      <a:lumMod val="85000"/>
                                      <a:lumOff val="15000"/>
                                    </a:schemeClr>
                                  </a:solidFill>
                                  <a:latin typeface="Cambria Math" panose="02040503050406030204" pitchFamily="18" charset="0"/>
                                </a:rPr>
                              </m:ctrlPr>
                            </m:sSubPr>
                            <m:e>
                              <m:r>
                                <a:rPr lang="en-US" altLang="zh-CN" b="1" i="1">
                                  <a:solidFill>
                                    <a:schemeClr val="dk1">
                                      <a:lumMod val="85000"/>
                                      <a:lumOff val="15000"/>
                                    </a:schemeClr>
                                  </a:solidFill>
                                  <a:latin typeface="Cambria Math" panose="02040503050406030204" pitchFamily="18" charset="0"/>
                                </a:rPr>
                                <m:t>𝑼</m:t>
                              </m:r>
                            </m:e>
                            <m:sub>
                              <m:r>
                                <a:rPr lang="en-US" altLang="zh-CN" b="1" i="1">
                                  <a:solidFill>
                                    <a:schemeClr val="dk1">
                                      <a:lumMod val="85000"/>
                                      <a:lumOff val="15000"/>
                                    </a:schemeClr>
                                  </a:solidFill>
                                  <a:latin typeface="Cambria Math" panose="02040503050406030204" pitchFamily="18" charset="0"/>
                                </a:rPr>
                                <m:t>𝒎</m:t>
                              </m:r>
                            </m:sub>
                          </m:sSub>
                          <m:sSub>
                            <m:sSubPr>
                              <m:ctrlPr>
                                <a:rPr lang="en-US" altLang="zh-CN" b="1" i="1">
                                  <a:solidFill>
                                    <a:schemeClr val="dk1">
                                      <a:lumMod val="85000"/>
                                      <a:lumOff val="15000"/>
                                    </a:schemeClr>
                                  </a:solidFill>
                                  <a:latin typeface="Cambria Math" panose="02040503050406030204" pitchFamily="18" charset="0"/>
                                </a:rPr>
                              </m:ctrlPr>
                            </m:sSubPr>
                            <m:e>
                              <m:r>
                                <a:rPr lang="en-US" altLang="zh-CN" b="1" i="1">
                                  <a:solidFill>
                                    <a:schemeClr val="dk1">
                                      <a:lumMod val="85000"/>
                                      <a:lumOff val="15000"/>
                                    </a:schemeClr>
                                  </a:solidFill>
                                  <a:latin typeface="Cambria Math" panose="02040503050406030204" pitchFamily="18" charset="0"/>
                                </a:rPr>
                                <m:t>𝑰</m:t>
                              </m:r>
                            </m:e>
                            <m:sub>
                              <m:r>
                                <a:rPr lang="en-US" altLang="zh-CN" b="1" i="1">
                                  <a:solidFill>
                                    <a:schemeClr val="dk1">
                                      <a:lumMod val="85000"/>
                                      <a:lumOff val="15000"/>
                                    </a:schemeClr>
                                  </a:solidFill>
                                  <a:latin typeface="Cambria Math" panose="02040503050406030204" pitchFamily="18" charset="0"/>
                                </a:rPr>
                                <m:t>𝒎</m:t>
                              </m:r>
                            </m:sub>
                          </m:sSub>
                        </m:num>
                        <m:den>
                          <m:r>
                            <a:rPr lang="en-US" altLang="zh-CN" sz="1800" b="1" i="1" smtClean="0">
                              <a:solidFill>
                                <a:schemeClr val="dk1">
                                  <a:lumMod val="85000"/>
                                  <a:lumOff val="15000"/>
                                </a:schemeClr>
                              </a:solidFill>
                              <a:latin typeface="Cambria Math" panose="02040503050406030204" pitchFamily="18" charset="0"/>
                            </a:rPr>
                            <m:t>𝟐</m:t>
                          </m:r>
                        </m:den>
                      </m:f>
                      <m:r>
                        <a:rPr lang="en-US" altLang="zh-CN" sz="1800" b="1" i="1" smtClean="0">
                          <a:solidFill>
                            <a:schemeClr val="dk1">
                              <a:lumMod val="85000"/>
                              <a:lumOff val="15000"/>
                            </a:schemeClr>
                          </a:solidFill>
                          <a:latin typeface="Cambria Math" panose="02040503050406030204" pitchFamily="18" charset="0"/>
                        </a:rPr>
                        <m:t>𝒔𝒊𝒏</m:t>
                      </m:r>
                      <m:r>
                        <a:rPr lang="en-US" altLang="zh-CN" sz="1800" b="1" i="1" smtClean="0">
                          <a:solidFill>
                            <a:schemeClr val="dk1">
                              <a:lumMod val="85000"/>
                              <a:lumOff val="15000"/>
                            </a:schemeClr>
                          </a:solidFill>
                          <a:latin typeface="Cambria Math" panose="02040503050406030204" pitchFamily="18" charset="0"/>
                        </a:rPr>
                        <m:t>𝟐</m:t>
                      </m:r>
                      <m:r>
                        <a:rPr lang="zh-CN" altLang="en-US" b="1" i="1">
                          <a:solidFill>
                            <a:schemeClr val="dk1">
                              <a:lumMod val="85000"/>
                              <a:lumOff val="15000"/>
                            </a:schemeClr>
                          </a:solidFill>
                          <a:latin typeface="Cambria Math" panose="02040503050406030204" pitchFamily="18" charset="0"/>
                        </a:rPr>
                        <m:t>𝝎</m:t>
                      </m:r>
                      <m:r>
                        <m:rPr>
                          <m:sty m:val="p"/>
                        </m:rPr>
                        <a:rPr lang="en-US" altLang="zh-CN" b="1" i="1">
                          <a:solidFill>
                            <a:schemeClr val="dk1">
                              <a:lumMod val="85000"/>
                              <a:lumOff val="15000"/>
                            </a:schemeClr>
                          </a:solidFill>
                          <a:latin typeface="Cambria Math" panose="02040503050406030204" pitchFamily="18" charset="0"/>
                        </a:rPr>
                        <m:t>t</m:t>
                      </m:r>
                    </m:oMath>
                  </m:oMathPara>
                </a14:m>
                <a:endParaRPr lang="en-US" altLang="zh-CN" b="1" i="1" dirty="0">
                  <a:solidFill>
                    <a:schemeClr val="dk1">
                      <a:lumMod val="85000"/>
                      <a:lumOff val="15000"/>
                    </a:schemeClr>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b="1" i="1">
                          <a:solidFill>
                            <a:schemeClr val="dk1">
                              <a:lumMod val="85000"/>
                              <a:lumOff val="15000"/>
                            </a:schemeClr>
                          </a:solidFill>
                          <a:latin typeface="Cambria Math" panose="02040503050406030204" pitchFamily="18" charset="0"/>
                        </a:rPr>
                        <m:t>=</m:t>
                      </m:r>
                      <m:r>
                        <a:rPr lang="en-US" altLang="zh-CN" b="1" i="1">
                          <a:solidFill>
                            <a:schemeClr val="dk1">
                              <a:lumMod val="85000"/>
                              <a:lumOff val="15000"/>
                            </a:schemeClr>
                          </a:solidFill>
                          <a:latin typeface="Cambria Math" panose="02040503050406030204" pitchFamily="18" charset="0"/>
                        </a:rPr>
                        <m:t>𝑼𝑰𝒔𝒊𝒏</m:t>
                      </m:r>
                      <m:r>
                        <a:rPr lang="en-US" altLang="zh-CN" b="1" i="1">
                          <a:solidFill>
                            <a:schemeClr val="dk1">
                              <a:lumMod val="85000"/>
                              <a:lumOff val="15000"/>
                            </a:schemeClr>
                          </a:solidFill>
                          <a:latin typeface="Cambria Math" panose="02040503050406030204" pitchFamily="18" charset="0"/>
                        </a:rPr>
                        <m:t>𝟐</m:t>
                      </m:r>
                      <m:r>
                        <a:rPr lang="zh-CN" altLang="en-US" b="1" i="1">
                          <a:solidFill>
                            <a:schemeClr val="dk1">
                              <a:lumMod val="85000"/>
                              <a:lumOff val="15000"/>
                            </a:schemeClr>
                          </a:solidFill>
                          <a:latin typeface="Cambria Math" panose="02040503050406030204" pitchFamily="18" charset="0"/>
                        </a:rPr>
                        <m:t>𝝎</m:t>
                      </m:r>
                      <m:r>
                        <m:rPr>
                          <m:sty m:val="p"/>
                        </m:rPr>
                        <a:rPr lang="en-US" altLang="zh-CN" b="1" i="1">
                          <a:solidFill>
                            <a:schemeClr val="dk1">
                              <a:lumMod val="85000"/>
                              <a:lumOff val="15000"/>
                            </a:schemeClr>
                          </a:solidFill>
                          <a:latin typeface="Cambria Math" panose="02040503050406030204" pitchFamily="18" charset="0"/>
                        </a:rPr>
                        <m:t>t</m:t>
                      </m:r>
                    </m:oMath>
                  </m:oMathPara>
                </a14:m>
                <a:endParaRPr lang="en-US" altLang="zh-CN" sz="1800" b="1" dirty="0">
                  <a:solidFill>
                    <a:schemeClr val="dk1">
                      <a:lumMod val="85000"/>
                      <a:lumOff val="15000"/>
                    </a:schemeClr>
                  </a:solidFill>
                  <a:latin typeface="宋体" panose="02010600030101010101" pitchFamily="2" charset="-122"/>
                  <a:cs typeface="黑体" panose="02010609060101010101" pitchFamily="49" charset="-122"/>
                </a:endParaRPr>
              </a:p>
              <a:p>
                <a:endParaRPr lang="zh-CN" altLang="en-US" dirty="0"/>
              </a:p>
            </p:txBody>
          </p:sp>
        </mc:Choice>
        <mc:Fallback>
          <p:sp>
            <p:nvSpPr>
              <p:cNvPr id="2" name="文本框 1"/>
              <p:cNvSpPr txBox="1">
                <a:spLocks noRot="1" noChangeAspect="1" noMove="1" noResize="1" noEditPoints="1" noAdjustHandles="1" noChangeArrowheads="1" noChangeShapeType="1" noTextEdit="1"/>
              </p:cNvSpPr>
              <p:nvPr/>
            </p:nvSpPr>
            <p:spPr>
              <a:xfrm>
                <a:off x="335288" y="2127306"/>
                <a:ext cx="8473423" cy="3314305"/>
              </a:xfrm>
              <a:prstGeom prst="rect">
                <a:avLst/>
              </a:prstGeom>
              <a:blipFill rotWithShape="1">
                <a:blip r:embed="rId3"/>
                <a:stretch>
                  <a:fillRect t="-2" r="7" b="9"/>
                </a:stretch>
              </a:blipFill>
            </p:spPr>
            <p:txBody>
              <a:bodyPr/>
              <a:lstStyle/>
              <a:p>
                <a:r>
                  <a:rPr lang="zh-CN" altLang="en-US">
                    <a:noFill/>
                  </a:rPr>
                  <a:t> </a:t>
                </a:r>
              </a:p>
            </p:txBody>
          </p:sp>
        </mc:Fallback>
      </mc:AlternateContent>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SLIDE_BK_DARK_LIGHT" val="2"/>
  <p:tag name="KSO_WM_SLIDE_BACKGROUND_TYPE" val="general"/>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SLIDE_BK_DARK_LIGHT" val="2"/>
  <p:tag name="KSO_WM_SLIDE_BACKGROUND_TYPE" val="general"/>
</p:tagLst>
</file>

<file path=ppt/tags/tag166.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67.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8.xml><?xml version="1.0" encoding="utf-8"?>
<p:tagLst xmlns:p="http://schemas.openxmlformats.org/presentationml/2006/main">
  <p:tag name="KSO_WPP_MARK_KEY" val="b047a6f6-948f-48f5-9a12-ee0d6eda6c5f"/>
  <p:tag name="COMMONDATA" val="eyJoZGlkIjoiODNhYjQxZGU2OWJiYTljMGVkNWMwMzJlN2JlNmY5ZDQ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2852</Words>
  <Application>WPS 演示</Application>
  <PresentationFormat>全屏显示(4:3)</PresentationFormat>
  <Paragraphs>312</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Arial</vt:lpstr>
      <vt:lpstr>宋体</vt:lpstr>
      <vt:lpstr>Wingdings</vt:lpstr>
      <vt:lpstr>Calibri</vt:lpstr>
      <vt:lpstr>Arial</vt:lpstr>
      <vt:lpstr>微软雅黑</vt:lpstr>
      <vt:lpstr>黑体</vt:lpstr>
      <vt:lpstr>Adobe 黑体 Std R</vt:lpstr>
      <vt:lpstr>Times New Roman</vt:lpstr>
      <vt:lpstr>Cambria Math</vt:lpstr>
      <vt:lpstr>Symbol</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1276</cp:revision>
  <dcterms:created xsi:type="dcterms:W3CDTF">2015-12-14T01:43:00Z</dcterms:created>
  <dcterms:modified xsi:type="dcterms:W3CDTF">2025-09-03T05:59:40Z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043211DA5BC345928687CD1376FB810A_13</vt:lpwstr>
  </property>
  <property fmtid="{D5CDD505-2E9C-101B-9397-08002B2CF9AE}" pid="3" name="KSOProductBuildVer">
    <vt:lpwstr>2052-12.1.0.22529</vt:lpwstr>
  </property>
</Properties>
</file>